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Proxima Nova"/>
      <p:regular r:id="rId48"/>
      <p:bold r:id="rId49"/>
      <p:italic r:id="rId50"/>
      <p:boldItalic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regular.fntdata"/><Relationship Id="rId47" Type="http://schemas.openxmlformats.org/officeDocument/2006/relationships/slide" Target="slides/slide42.xml"/><Relationship Id="rId49"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6.xml"/><Relationship Id="rId55" Type="http://schemas.openxmlformats.org/officeDocument/2006/relationships/font" Target="fonts/SourceSansPro-boldItalic.fntdata"/><Relationship Id="rId10" Type="http://schemas.openxmlformats.org/officeDocument/2006/relationships/slide" Target="slides/slide5.xml"/><Relationship Id="rId54"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Hi, I am leslie kurt and this week I will be presenting on behalf of my group, DeBias.  This week we worked on the medium-fi prototype. Last week we made the low-fi paper prototype during our user testing and section we got a lot of really good feedback that helped us to improve our concepts and the app as a whole.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So to respect the users privacy we are also adding a setting that would allow a user to block their friends from viewing this in-depth information. If the user turned on their privacy settings, they would be given this pop-up message rather than being able to view the articles.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Our second, revolved around giving the user more personal motivation to improve their rankings. So this was our original home screen and weekly goals and you will notice that the trends button is here to help the user visualize their own data, but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If you notice now there is now a badges button next to the trends button and this links to this screen here. So some of the badges include “reading 5 neutral articles”, “being 1st in the articles read ranking”. And this ui change was inspired by suggestions made in section, so thank you! And we think that it adds another visual tool for users to see their progress.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Our third ui change was on the home screen. During ui testing we got feedback that the user wouldn’t click on the i to recieve the information about the color wheel.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So what we decided was to put the key right on the page so that the information is readily avaliable to them. You will also notice that the bottom toolbar changed to add a settings tab.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So clicking on the settings button, it will take you to a screen where you can update your email, password, notifcation settings, as well as the privacy settings as to whether you want your friends to be able to view your in-depth profile (which was mentioned earlier in our 1st ui change)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t>Old : </a:t>
            </a:r>
            <a:r>
              <a:rPr i="1" lang="en" sz="1800"/>
              <a:t>“DeBias yourself with </a:t>
            </a:r>
            <a:r>
              <a:rPr b="1" i="1" lang="en" sz="1800"/>
              <a:t>diverse</a:t>
            </a:r>
            <a:r>
              <a:rPr i="1" lang="en" sz="1800"/>
              <a:t> news sources!”</a:t>
            </a:r>
          </a:p>
          <a:p>
            <a:pPr lvl="0" rtl="0">
              <a:spcBef>
                <a:spcPts val="0"/>
              </a:spcBef>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moving on to the 3 main tasks of DeBias, </a:t>
            </a:r>
            <a:r>
              <a:rPr lang="en" sz="1200"/>
              <a:t>we have actually kept the same tasks from our low-fi prototype.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Friends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200"/>
              <a:t>Settings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200"/>
              <a:t>Settings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200"/>
              <a:t>Settings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200"/>
              <a:t>Settings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200"/>
              <a:t>From sketches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While proto.io has some variable functionality, it is not great, so parts of the app that usually would change remain fixed for our medium-fi prototype. For example, changing the goal for the number of articles to read will change the number displayed but not the width of the progress bar (there is a bug with dividing and multiplying variables in proto.io: https://support.proto.io/hc/en-us/community/posts/207859198-Slider-Variables). </a:t>
            </a:r>
          </a:p>
          <a:p>
            <a:pPr indent="-298450" lvl="0" marL="457200" rtl="0">
              <a:lnSpc>
                <a:spcPct val="115000"/>
              </a:lnSpc>
              <a:spcBef>
                <a:spcPts val="0"/>
              </a:spcBef>
              <a:buSzPct val="100000"/>
              <a:buChar char="-"/>
            </a:pPr>
            <a:r>
              <a:rPr lang="en"/>
              <a:t>The prototype does not update with new articles being read, so the information in it is static. Our real app will be changing constantly as the user and their friends read articles so it will change significantly over time.</a:t>
            </a:r>
          </a:p>
          <a:p>
            <a:pPr indent="-298450" lvl="0" marL="457200" rtl="0">
              <a:lnSpc>
                <a:spcPct val="115000"/>
              </a:lnSpc>
              <a:spcBef>
                <a:spcPts val="0"/>
              </a:spcBef>
              <a:buSzPct val="91666"/>
              <a:buChar char="-"/>
            </a:pPr>
            <a:r>
              <a:rPr lang="en"/>
              <a:t>The app does not support scrolling, which would be available on the badges screen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Char char="-"/>
            </a:pPr>
            <a:r>
              <a:rPr lang="en"/>
              <a:t>While proto.io has some variable functionality, it is not great, so parts of the app that usually would change remain fixed for our medium-fi prototype. For example, changing the goal for the number of articles to read will change the number displayed but not the width of the progress bar (there is a bug with dividing and multiplying variables in proto.io: https://support.proto.io/hc/en-us/community/posts/207859198-Slider-Variables). </a:t>
            </a:r>
          </a:p>
          <a:p>
            <a:pPr indent="-298450" lvl="0" marL="457200" rtl="0">
              <a:lnSpc>
                <a:spcPct val="115000"/>
              </a:lnSpc>
              <a:spcBef>
                <a:spcPts val="0"/>
              </a:spcBef>
              <a:buSzPct val="100000"/>
              <a:buChar char="-"/>
            </a:pPr>
            <a:r>
              <a:rPr lang="en"/>
              <a:t>The prototype does not update with new articles being read, so the information in it is static. Our real app will be changing constantly as the user and their friends read articles so it will change significantly over time.</a:t>
            </a:r>
          </a:p>
          <a:p>
            <a:pPr indent="-298450" lvl="0" marL="457200" rtl="0">
              <a:lnSpc>
                <a:spcPct val="115000"/>
              </a:lnSpc>
              <a:spcBef>
                <a:spcPts val="0"/>
              </a:spcBef>
              <a:buSzPct val="91666"/>
              <a:buChar char="-"/>
            </a:pPr>
            <a:r>
              <a:rPr lang="en"/>
              <a:t>The app does not support scrolling, which would be available on the badges screen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t>So to reiterate what they were, our simple task is for users to set goals for the quantity and diversity of articles to read each week. The user will input that they want to read 2 very conservative, 3 conservative, 4 neutral, 2 liberal, and 2 very liberal articles each week and the app will track their progress on this.</a:t>
            </a:r>
          </a:p>
          <a:p>
            <a:pPr lvl="0">
              <a:spcBef>
                <a:spcPts val="0"/>
              </a:spcBef>
              <a:buNone/>
            </a:pPr>
            <a:r>
              <a:t/>
            </a:r>
            <a:endParaRPr sz="1200"/>
          </a:p>
          <a:p>
            <a:pPr lvl="0" rtl="0">
              <a:spcBef>
                <a:spcPts val="0"/>
              </a:spcBef>
              <a:buNone/>
            </a:pPr>
            <a:r>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t>Continually re-deisgn</a:t>
            </a:r>
          </a:p>
          <a:p>
            <a:pPr lvl="0">
              <a:spcBef>
                <a:spcPts val="0"/>
              </a:spcBef>
              <a:buNone/>
            </a:pPr>
            <a:r>
              <a:t/>
            </a:r>
            <a:endParaRPr sz="1200"/>
          </a:p>
          <a:p>
            <a:pPr lvl="0" rtl="0">
              <a:spcBef>
                <a:spcPts val="0"/>
              </a:spcBef>
              <a:buNone/>
            </a:pPr>
            <a:r>
              <a:rPr lang="en" sz="1200"/>
              <a:t>Don’t just add features on a whim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Our medium task, is to have users compare and compete with other users. So this involves friends section of our app which includes a ranking system of the user with their friends to show them how they compare to their friends in quantity and diversity of articles. This task serves to motivate the user to improve their rankings as well as hold them accountable to the articles they are reading.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This leads us to our complex task, which serves as the foundation of our app and that is to ensure that the user is aware of their own biases. It is really easy for people to see the baises in other people, but really hard to make someone aware of their own biases. This is why we view this as our complex task in that it takes a lot of interaction and visuals to help the user come to this realization that they too are biased. Our visuals include a series of graphs, including a pie chart and bar graph.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While the tasks are the same from our low-fi prototype, we made somer ui changes from our low-fi prototype to our medium-fi prototype.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t>The first change was on the amount of information a user could see about their friends. During the user testing last week, we had a couple participants click on Ted’s pie chart expecting to get their articles because this was the interaction they had learned from their own pie chart. And during the low-fi prototype testing, we didnt have a screen to give them so clicking on the pie-chart did’t do anything.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t>So we decided that it would be helpful for the user to be able to see the more indepth breakdown of their friends. For one it could give them inspiration on what articles to read as well as help them to better understand the rankings. </a:t>
            </a:r>
          </a:p>
          <a:p>
            <a:pPr lvl="0">
              <a:spcBef>
                <a:spcPts val="0"/>
              </a:spcBef>
              <a:buNone/>
            </a:pPr>
            <a:r>
              <a:t/>
            </a:r>
            <a:endParaRPr sz="1200"/>
          </a:p>
          <a:p>
            <a:pPr lvl="0" rtl="0">
              <a:spcBef>
                <a:spcPts val="0"/>
              </a:spcBef>
              <a:buNone/>
            </a:pPr>
            <a:r>
              <a:rPr lang="en" sz="1200"/>
              <a:t>However this brought up another aspect of apps and that is privacy. Some users might not be comfortable with other users viewing this more in-depth breakdown of what they are reading.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56" name="Shape 56"/>
          <p:cNvSpPr txBox="1"/>
          <p:nvPr>
            <p:ph type="ctrTitle"/>
          </p:nvPr>
        </p:nvSpPr>
        <p:spPr>
          <a:xfrm>
            <a:off x="510450" y="1257300"/>
            <a:ext cx="8123100" cy="1588500"/>
          </a:xfrm>
          <a:prstGeom prst="rect">
            <a:avLst/>
          </a:prstGeom>
        </p:spPr>
        <p:txBody>
          <a:bodyPr anchorCtr="0" anchor="b" bIns="91425" lIns="91425" rIns="91425" tIns="914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57" name="Shape 57"/>
          <p:cNvSpPr txBox="1"/>
          <p:nvPr>
            <p:ph idx="1" type="subTitle"/>
          </p:nvPr>
        </p:nvSpPr>
        <p:spPr>
          <a:xfrm>
            <a:off x="510450" y="3182312"/>
            <a:ext cx="8123100" cy="6300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58" name="Shape 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61" name="Shape 61"/>
          <p:cNvSpPr txBox="1"/>
          <p:nvPr>
            <p:ph type="title"/>
          </p:nvPr>
        </p:nvSpPr>
        <p:spPr>
          <a:xfrm>
            <a:off x="510450" y="2057400"/>
            <a:ext cx="8123100" cy="778800"/>
          </a:xfrm>
          <a:prstGeom prst="rect">
            <a:avLst/>
          </a:prstGeom>
        </p:spPr>
        <p:txBody>
          <a:bodyPr anchorCtr="0" anchor="b" bIns="91425" lIns="91425" rIns="91425" tIns="91425"/>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 name="Shape 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2" name="Shape 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type="title"/>
          </p:nvPr>
        </p:nvSpPr>
        <p:spPr>
          <a:xfrm>
            <a:off x="265500" y="1205825"/>
            <a:ext cx="4045200" cy="15096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7" name="Shape 87"/>
          <p:cNvSpPr txBox="1"/>
          <p:nvPr>
            <p:ph idx="1" type="subTitle"/>
          </p:nvPr>
        </p:nvSpPr>
        <p:spPr>
          <a:xfrm>
            <a:off x="265500" y="27690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89" name="Shape 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rIns="91425" tIns="91425"/>
          <a:lstStyle>
            <a:lvl1pPr lvl="0" rtl="0">
              <a:lnSpc>
                <a:spcPct val="100000"/>
              </a:lnSpc>
              <a:spcBef>
                <a:spcPts val="0"/>
              </a:spcBef>
              <a:spcAft>
                <a:spcPts val="0"/>
              </a:spcAft>
              <a:buSzPct val="100000"/>
              <a:buNone/>
              <a:defRPr sz="2100"/>
            </a:lvl1pPr>
          </a:lstStyle>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311700" y="991475"/>
            <a:ext cx="8520600" cy="1917900"/>
          </a:xfrm>
          <a:prstGeom prst="rect">
            <a:avLst/>
          </a:prstGeom>
        </p:spPr>
        <p:txBody>
          <a:bodyPr anchorCtr="0" anchor="ctr" bIns="91425" lIns="91425" rIns="91425" tIns="91425"/>
          <a:lstStyle>
            <a:lvl1pPr lvl="0" rtl="0" algn="ctr">
              <a:spcBef>
                <a:spcPts val="0"/>
              </a:spcBef>
              <a:buSzPct val="100000"/>
              <a:defRPr b="1" sz="14000"/>
            </a:lvl1pPr>
            <a:lvl2pPr lvl="1" rtl="0" algn="ctr">
              <a:spcBef>
                <a:spcPts val="0"/>
              </a:spcBef>
              <a:buSzPct val="100000"/>
              <a:defRPr b="1" sz="14000"/>
            </a:lvl2pPr>
            <a:lvl3pPr lvl="2" rtl="0" algn="ctr">
              <a:spcBef>
                <a:spcPts val="0"/>
              </a:spcBef>
              <a:buSzPct val="100000"/>
              <a:defRPr b="1" sz="14000"/>
            </a:lvl3pPr>
            <a:lvl4pPr lvl="3" rtl="0" algn="ctr">
              <a:spcBef>
                <a:spcPts val="0"/>
              </a:spcBef>
              <a:buSzPct val="100000"/>
              <a:defRPr b="1" sz="14000"/>
            </a:lvl4pPr>
            <a:lvl5pPr lvl="4" rtl="0" algn="ctr">
              <a:spcBef>
                <a:spcPts val="0"/>
              </a:spcBef>
              <a:buSzPct val="100000"/>
              <a:defRPr b="1" sz="14000"/>
            </a:lvl5pPr>
            <a:lvl6pPr lvl="5" rtl="0" algn="ctr">
              <a:spcBef>
                <a:spcPts val="0"/>
              </a:spcBef>
              <a:buSzPct val="100000"/>
              <a:defRPr b="1" sz="14000"/>
            </a:lvl6pPr>
            <a:lvl7pPr lvl="6" rtl="0" algn="ctr">
              <a:spcBef>
                <a:spcPts val="0"/>
              </a:spcBef>
              <a:buSzPct val="100000"/>
              <a:defRPr b="1" sz="14000"/>
            </a:lvl7pPr>
            <a:lvl8pPr lvl="7" rtl="0" algn="ctr">
              <a:spcBef>
                <a:spcPts val="0"/>
              </a:spcBef>
              <a:buSzPct val="100000"/>
              <a:defRPr b="1" sz="14000"/>
            </a:lvl8pPr>
            <a:lvl9pPr lvl="8" rtl="0" algn="ctr">
              <a:spcBef>
                <a:spcPts val="0"/>
              </a:spcBef>
              <a:buSzPct val="100000"/>
              <a:defRPr b="1" sz="14000"/>
            </a:lvl9pPr>
          </a:lstStyle>
          <a:p/>
        </p:txBody>
      </p:sp>
      <p:sp>
        <p:nvSpPr>
          <p:cNvPr id="96" name="Shape 96"/>
          <p:cNvSpPr txBox="1"/>
          <p:nvPr>
            <p:ph idx="1" type="body"/>
          </p:nvPr>
        </p:nvSpPr>
        <p:spPr>
          <a:xfrm>
            <a:off x="311700" y="3071300"/>
            <a:ext cx="8520600" cy="901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7" name="Shape 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0.jpg"/><Relationship Id="rId4" Type="http://schemas.openxmlformats.org/officeDocument/2006/relationships/image" Target="../media/image01.png"/><Relationship Id="rId5" Type="http://schemas.openxmlformats.org/officeDocument/2006/relationships/image" Target="../media/image03.jpg"/><Relationship Id="rId6"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05.jpg"/><Relationship Id="rId4" Type="http://schemas.openxmlformats.org/officeDocument/2006/relationships/image" Target="../media/image13.jpg"/><Relationship Id="rId5" Type="http://schemas.openxmlformats.org/officeDocument/2006/relationships/image" Target="../media/image0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07.jpg"/><Relationship Id="rId4" Type="http://schemas.openxmlformats.org/officeDocument/2006/relationships/image" Target="../media/image0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0.jpg"/><Relationship Id="rId5"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5.jpg"/><Relationship Id="rId6"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5.jpg"/><Relationship Id="rId6"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16.jpg"/><Relationship Id="rId5"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jp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7.jp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2.jp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2.jpg"/><Relationship Id="rId4" Type="http://schemas.openxmlformats.org/officeDocument/2006/relationships/image" Target="../media/image28.jpg"/><Relationship Id="rId5"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2.jpg"/><Relationship Id="rId4" Type="http://schemas.openxmlformats.org/officeDocument/2006/relationships/image" Target="../media/image28.jpg"/><Relationship Id="rId5"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0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05.jpg"/><Relationship Id="rId4" Type="http://schemas.openxmlformats.org/officeDocument/2006/relationships/image" Target="../media/image0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ctrTitle"/>
          </p:nvPr>
        </p:nvSpPr>
        <p:spPr>
          <a:xfrm>
            <a:off x="311700" y="205100"/>
            <a:ext cx="8520600" cy="1140600"/>
          </a:xfrm>
          <a:prstGeom prst="rect">
            <a:avLst/>
          </a:prstGeom>
        </p:spPr>
        <p:txBody>
          <a:bodyPr anchorCtr="0" anchor="b" bIns="91425" lIns="91425" rIns="91425" tIns="91425">
            <a:noAutofit/>
          </a:bodyPr>
          <a:lstStyle/>
          <a:p>
            <a:pPr lvl="0" rtl="0" algn="ctr">
              <a:spcBef>
                <a:spcPts val="0"/>
              </a:spcBef>
              <a:buNone/>
            </a:pPr>
            <a:r>
              <a:rPr b="1" lang="en"/>
              <a:t>Medium-Fi Prototype</a:t>
            </a:r>
          </a:p>
        </p:txBody>
      </p:sp>
      <p:sp>
        <p:nvSpPr>
          <p:cNvPr id="105" name="Shape 105"/>
          <p:cNvSpPr txBox="1"/>
          <p:nvPr>
            <p:ph idx="1" type="subTitle"/>
          </p:nvPr>
        </p:nvSpPr>
        <p:spPr>
          <a:xfrm>
            <a:off x="311700" y="1421900"/>
            <a:ext cx="8520600" cy="1681500"/>
          </a:xfrm>
          <a:prstGeom prst="rect">
            <a:avLst/>
          </a:prstGeom>
        </p:spPr>
        <p:txBody>
          <a:bodyPr anchorCtr="0" anchor="t" bIns="91425" lIns="91425" rIns="91425" tIns="91425">
            <a:noAutofit/>
          </a:bodyPr>
          <a:lstStyle/>
          <a:p>
            <a:pPr lvl="0" rtl="0">
              <a:spcBef>
                <a:spcPts val="0"/>
              </a:spcBef>
              <a:buNone/>
            </a:pPr>
            <a:r>
              <a:rPr b="1" lang="en" sz="2100"/>
              <a:t>Team:</a:t>
            </a:r>
            <a:r>
              <a:rPr lang="en" sz="2100"/>
              <a:t> Laura Brouckman, Matthew Chen, Leslie Kurt, Saamon Legoski</a:t>
            </a:r>
          </a:p>
          <a:p>
            <a:pPr lvl="0" rtl="0">
              <a:spcBef>
                <a:spcPts val="0"/>
              </a:spcBef>
              <a:buNone/>
            </a:pPr>
            <a:r>
              <a:rPr b="1" lang="en" sz="2100"/>
              <a:t>Studio:</a:t>
            </a:r>
            <a:r>
              <a:rPr lang="en" sz="2100"/>
              <a:t> Digital Democracy</a:t>
            </a:r>
          </a:p>
          <a:p>
            <a:pPr lvl="0" rtl="0">
              <a:spcBef>
                <a:spcPts val="0"/>
              </a:spcBef>
              <a:buNone/>
            </a:pPr>
            <a:r>
              <a:rPr b="1" lang="en" sz="2100"/>
              <a:t>Presenter:</a:t>
            </a:r>
            <a:r>
              <a:rPr lang="en" sz="2100"/>
              <a:t> Leslie Kurt</a:t>
            </a:r>
          </a:p>
        </p:txBody>
      </p:sp>
      <p:pic>
        <p:nvPicPr>
          <p:cNvPr id="106" name="Shape 106"/>
          <p:cNvPicPr preferRelativeResize="0"/>
          <p:nvPr/>
        </p:nvPicPr>
        <p:blipFill>
          <a:blip r:embed="rId3">
            <a:alphaModFix/>
          </a:blip>
          <a:stretch>
            <a:fillRect/>
          </a:stretch>
        </p:blipFill>
        <p:spPr>
          <a:xfrm>
            <a:off x="4667275" y="3179600"/>
            <a:ext cx="1862000" cy="1862000"/>
          </a:xfrm>
          <a:prstGeom prst="rect">
            <a:avLst/>
          </a:prstGeom>
          <a:noFill/>
          <a:ln cap="flat" cmpd="sng" w="9525">
            <a:solidFill>
              <a:srgbClr val="000000"/>
            </a:solidFill>
            <a:prstDash val="solid"/>
            <a:round/>
            <a:headEnd len="med" w="med" type="none"/>
            <a:tailEnd len="med" w="med" type="none"/>
          </a:ln>
        </p:spPr>
      </p:pic>
      <p:pic>
        <p:nvPicPr>
          <p:cNvPr id="107" name="Shape 107"/>
          <p:cNvPicPr preferRelativeResize="0"/>
          <p:nvPr/>
        </p:nvPicPr>
        <p:blipFill>
          <a:blip r:embed="rId4">
            <a:alphaModFix/>
          </a:blip>
          <a:stretch>
            <a:fillRect/>
          </a:stretch>
        </p:blipFill>
        <p:spPr>
          <a:xfrm>
            <a:off x="6837624" y="3179599"/>
            <a:ext cx="1862000" cy="1862000"/>
          </a:xfrm>
          <a:prstGeom prst="rect">
            <a:avLst/>
          </a:prstGeom>
          <a:noFill/>
          <a:ln cap="flat" cmpd="sng" w="9525">
            <a:solidFill>
              <a:srgbClr val="000000"/>
            </a:solidFill>
            <a:prstDash val="solid"/>
            <a:round/>
            <a:headEnd len="med" w="med" type="none"/>
            <a:tailEnd len="med" w="med" type="none"/>
          </a:ln>
        </p:spPr>
      </p:pic>
      <p:pic>
        <p:nvPicPr>
          <p:cNvPr id="108" name="Shape 108"/>
          <p:cNvPicPr preferRelativeResize="0"/>
          <p:nvPr/>
        </p:nvPicPr>
        <p:blipFill rotWithShape="1">
          <a:blip r:embed="rId5">
            <a:alphaModFix/>
          </a:blip>
          <a:srcRect b="54228" l="27516" r="11593" t="9054"/>
          <a:stretch/>
        </p:blipFill>
        <p:spPr>
          <a:xfrm>
            <a:off x="447152" y="3179599"/>
            <a:ext cx="1741422" cy="1862000"/>
          </a:xfrm>
          <a:prstGeom prst="rect">
            <a:avLst/>
          </a:prstGeom>
          <a:noFill/>
          <a:ln cap="flat" cmpd="sng" w="9525">
            <a:solidFill>
              <a:schemeClr val="dk1"/>
            </a:solidFill>
            <a:prstDash val="solid"/>
            <a:round/>
            <a:headEnd len="med" w="med" type="none"/>
            <a:tailEnd len="med" w="med" type="none"/>
          </a:ln>
        </p:spPr>
      </p:pic>
      <p:pic>
        <p:nvPicPr>
          <p:cNvPr id="109" name="Shape 109"/>
          <p:cNvPicPr preferRelativeResize="0"/>
          <p:nvPr/>
        </p:nvPicPr>
        <p:blipFill>
          <a:blip r:embed="rId6">
            <a:alphaModFix/>
          </a:blip>
          <a:stretch>
            <a:fillRect/>
          </a:stretch>
        </p:blipFill>
        <p:spPr>
          <a:xfrm>
            <a:off x="2496924" y="3179599"/>
            <a:ext cx="1862000" cy="18620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cxnSp>
        <p:nvCxnSpPr>
          <p:cNvPr id="183" name="Shape 18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84" name="Shape 18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#1: </a:t>
            </a:r>
          </a:p>
        </p:txBody>
      </p:sp>
      <p:pic>
        <p:nvPicPr>
          <p:cNvPr id="185" name="Shape 185"/>
          <p:cNvPicPr preferRelativeResize="0"/>
          <p:nvPr/>
        </p:nvPicPr>
        <p:blipFill rotWithShape="1">
          <a:blip r:embed="rId3">
            <a:alphaModFix/>
          </a:blip>
          <a:srcRect b="16823" l="8361" r="5439" t="12961"/>
          <a:stretch/>
        </p:blipFill>
        <p:spPr>
          <a:xfrm rot="-5400000">
            <a:off x="5448564" y="1488636"/>
            <a:ext cx="3258049" cy="3538477"/>
          </a:xfrm>
          <a:prstGeom prst="rect">
            <a:avLst/>
          </a:prstGeom>
          <a:noFill/>
          <a:ln>
            <a:noFill/>
          </a:ln>
        </p:spPr>
      </p:pic>
      <p:pic>
        <p:nvPicPr>
          <p:cNvPr id="186" name="Shape 186"/>
          <p:cNvPicPr preferRelativeResize="0"/>
          <p:nvPr/>
        </p:nvPicPr>
        <p:blipFill rotWithShape="1">
          <a:blip r:embed="rId4">
            <a:alphaModFix/>
          </a:blip>
          <a:srcRect b="18585" l="22269" r="18785" t="17348"/>
          <a:stretch/>
        </p:blipFill>
        <p:spPr>
          <a:xfrm rot="-5400000">
            <a:off x="3269450" y="854348"/>
            <a:ext cx="1329949" cy="1927351"/>
          </a:xfrm>
          <a:prstGeom prst="rect">
            <a:avLst/>
          </a:prstGeom>
          <a:noFill/>
          <a:ln>
            <a:noFill/>
          </a:ln>
        </p:spPr>
      </p:pic>
      <p:pic>
        <p:nvPicPr>
          <p:cNvPr id="187" name="Shape 187"/>
          <p:cNvPicPr preferRelativeResize="0"/>
          <p:nvPr/>
        </p:nvPicPr>
        <p:blipFill rotWithShape="1">
          <a:blip r:embed="rId5">
            <a:alphaModFix/>
          </a:blip>
          <a:srcRect b="7739" l="12714" r="11153" t="2782"/>
          <a:stretch/>
        </p:blipFill>
        <p:spPr>
          <a:xfrm rot="-5400000">
            <a:off x="874450" y="1982648"/>
            <a:ext cx="2249626" cy="3525177"/>
          </a:xfrm>
          <a:prstGeom prst="rect">
            <a:avLst/>
          </a:prstGeom>
          <a:noFill/>
          <a:ln>
            <a:noFill/>
          </a:ln>
        </p:spPr>
      </p:pic>
      <p:cxnSp>
        <p:nvCxnSpPr>
          <p:cNvPr id="188" name="Shape 188"/>
          <p:cNvCxnSpPr/>
          <p:nvPr/>
        </p:nvCxnSpPr>
        <p:spPr>
          <a:xfrm flipH="1" rot="10800000">
            <a:off x="7368175" y="2188575"/>
            <a:ext cx="584100" cy="37500"/>
          </a:xfrm>
          <a:prstGeom prst="straightConnector1">
            <a:avLst/>
          </a:prstGeom>
          <a:noFill/>
          <a:ln cap="flat" cmpd="sng" w="28575">
            <a:solidFill>
              <a:srgbClr val="000000"/>
            </a:solidFill>
            <a:prstDash val="solid"/>
            <a:round/>
            <a:headEnd len="lg" w="lg" type="none"/>
            <a:tailEnd len="lg" w="lg" type="triangle"/>
          </a:ln>
        </p:spPr>
      </p:cxnSp>
      <p:cxnSp>
        <p:nvCxnSpPr>
          <p:cNvPr id="189" name="Shape 189"/>
          <p:cNvCxnSpPr/>
          <p:nvPr/>
        </p:nvCxnSpPr>
        <p:spPr>
          <a:xfrm flipH="1" rot="10800000">
            <a:off x="3116475" y="2918275"/>
            <a:ext cx="2634900" cy="676200"/>
          </a:xfrm>
          <a:prstGeom prst="straightConnector1">
            <a:avLst/>
          </a:prstGeom>
          <a:noFill/>
          <a:ln cap="flat" cmpd="sng" w="28575">
            <a:solidFill>
              <a:srgbClr val="000000"/>
            </a:solidFill>
            <a:prstDash val="solid"/>
            <a:round/>
            <a:headEnd len="lg" w="lg" type="none"/>
            <a:tailEnd len="lg" w="lg" type="triangle"/>
          </a:ln>
        </p:spPr>
      </p:cxnSp>
      <p:cxnSp>
        <p:nvCxnSpPr>
          <p:cNvPr id="190" name="Shape 190"/>
          <p:cNvCxnSpPr/>
          <p:nvPr/>
        </p:nvCxnSpPr>
        <p:spPr>
          <a:xfrm flipH="1" rot="10800000">
            <a:off x="2970737" y="2127825"/>
            <a:ext cx="1029900" cy="983400"/>
          </a:xfrm>
          <a:prstGeom prst="straightConnector1">
            <a:avLst/>
          </a:prstGeom>
          <a:noFill/>
          <a:ln cap="flat" cmpd="sng" w="28575">
            <a:solidFill>
              <a:srgbClr val="000000"/>
            </a:solidFill>
            <a:prstDash val="solid"/>
            <a:round/>
            <a:headEnd len="lg" w="lg" type="none"/>
            <a:tailEnd len="lg" w="lg" type="triangle"/>
          </a:ln>
        </p:spPr>
      </p:cxnSp>
      <p:cxnSp>
        <p:nvCxnSpPr>
          <p:cNvPr id="191" name="Shape 191"/>
          <p:cNvCxnSpPr/>
          <p:nvPr/>
        </p:nvCxnSpPr>
        <p:spPr>
          <a:xfrm>
            <a:off x="1343525" y="3256825"/>
            <a:ext cx="1064100" cy="2100"/>
          </a:xfrm>
          <a:prstGeom prst="straightConnector1">
            <a:avLst/>
          </a:prstGeom>
          <a:noFill/>
          <a:ln cap="flat" cmpd="sng" w="28575">
            <a:solidFill>
              <a:srgbClr val="000000"/>
            </a:solidFill>
            <a:prstDash val="solid"/>
            <a:round/>
            <a:headEnd len="lg" w="lg" type="none"/>
            <a:tailEnd len="lg" w="lg" type="triangle"/>
          </a:ln>
        </p:spPr>
      </p:cxnSp>
      <p:sp>
        <p:nvSpPr>
          <p:cNvPr id="192" name="Shape 192"/>
          <p:cNvSpPr txBox="1"/>
          <p:nvPr/>
        </p:nvSpPr>
        <p:spPr>
          <a:xfrm>
            <a:off x="389075" y="1379575"/>
            <a:ext cx="2480700" cy="5565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View Friends’ Articles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cxnSp>
        <p:nvCxnSpPr>
          <p:cNvPr id="197" name="Shape 19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98" name="Shape 19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#2</a:t>
            </a:r>
          </a:p>
        </p:txBody>
      </p:sp>
      <p:sp>
        <p:nvSpPr>
          <p:cNvPr id="199" name="Shape 199"/>
          <p:cNvSpPr txBox="1"/>
          <p:nvPr/>
        </p:nvSpPr>
        <p:spPr>
          <a:xfrm>
            <a:off x="236725" y="1276900"/>
            <a:ext cx="3032999" cy="657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Badges Screen</a:t>
            </a:r>
          </a:p>
        </p:txBody>
      </p:sp>
      <p:pic>
        <p:nvPicPr>
          <p:cNvPr id="200" name="Shape 200"/>
          <p:cNvPicPr preferRelativeResize="0"/>
          <p:nvPr/>
        </p:nvPicPr>
        <p:blipFill rotWithShape="1">
          <a:blip r:embed="rId3">
            <a:alphaModFix/>
          </a:blip>
          <a:srcRect b="4478" l="0" r="0" t="8565"/>
          <a:stretch/>
        </p:blipFill>
        <p:spPr>
          <a:xfrm>
            <a:off x="236725" y="1938051"/>
            <a:ext cx="4578325" cy="2974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cxnSp>
        <p:nvCxnSpPr>
          <p:cNvPr id="205" name="Shape 20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06" name="Shape 20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#2</a:t>
            </a:r>
          </a:p>
        </p:txBody>
      </p:sp>
      <p:sp>
        <p:nvSpPr>
          <p:cNvPr id="207" name="Shape 207"/>
          <p:cNvSpPr txBox="1"/>
          <p:nvPr/>
        </p:nvSpPr>
        <p:spPr>
          <a:xfrm>
            <a:off x="236725" y="1276900"/>
            <a:ext cx="3032999" cy="657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Badges Screen</a:t>
            </a:r>
          </a:p>
        </p:txBody>
      </p:sp>
      <p:pic>
        <p:nvPicPr>
          <p:cNvPr id="208" name="Shape 208"/>
          <p:cNvPicPr preferRelativeResize="0"/>
          <p:nvPr/>
        </p:nvPicPr>
        <p:blipFill rotWithShape="1">
          <a:blip r:embed="rId3">
            <a:alphaModFix/>
          </a:blip>
          <a:srcRect b="27410" l="8593" r="5979" t="19631"/>
          <a:stretch/>
        </p:blipFill>
        <p:spPr>
          <a:xfrm rot="-5400000">
            <a:off x="5502224" y="1652473"/>
            <a:ext cx="3295252" cy="2723750"/>
          </a:xfrm>
          <a:prstGeom prst="rect">
            <a:avLst/>
          </a:prstGeom>
          <a:noFill/>
          <a:ln>
            <a:noFill/>
          </a:ln>
        </p:spPr>
      </p:pic>
      <p:pic>
        <p:nvPicPr>
          <p:cNvPr id="209" name="Shape 209"/>
          <p:cNvPicPr preferRelativeResize="0"/>
          <p:nvPr/>
        </p:nvPicPr>
        <p:blipFill rotWithShape="1">
          <a:blip r:embed="rId4">
            <a:alphaModFix/>
          </a:blip>
          <a:srcRect b="5437" l="10255" r="8740" t="0"/>
          <a:stretch/>
        </p:blipFill>
        <p:spPr>
          <a:xfrm rot="-5400000">
            <a:off x="1054076" y="1120699"/>
            <a:ext cx="2937948" cy="4572651"/>
          </a:xfrm>
          <a:prstGeom prst="rect">
            <a:avLst/>
          </a:prstGeom>
          <a:noFill/>
          <a:ln>
            <a:noFill/>
          </a:ln>
        </p:spPr>
      </p:pic>
      <p:cxnSp>
        <p:nvCxnSpPr>
          <p:cNvPr id="210" name="Shape 210"/>
          <p:cNvCxnSpPr/>
          <p:nvPr/>
        </p:nvCxnSpPr>
        <p:spPr>
          <a:xfrm flipH="1" rot="10800000">
            <a:off x="1815587" y="2942500"/>
            <a:ext cx="1066200" cy="387600"/>
          </a:xfrm>
          <a:prstGeom prst="straightConnector1">
            <a:avLst/>
          </a:prstGeom>
          <a:noFill/>
          <a:ln cap="flat" cmpd="sng" w="28575">
            <a:solidFill>
              <a:srgbClr val="000000"/>
            </a:solidFill>
            <a:prstDash val="solid"/>
            <a:round/>
            <a:headEnd len="lg" w="lg" type="none"/>
            <a:tailEnd len="lg" w="lg" type="triangle"/>
          </a:ln>
        </p:spPr>
      </p:cxnSp>
      <p:cxnSp>
        <p:nvCxnSpPr>
          <p:cNvPr id="211" name="Shape 211"/>
          <p:cNvCxnSpPr>
            <a:stCxn id="212" idx="3"/>
          </p:cNvCxnSpPr>
          <p:nvPr/>
        </p:nvCxnSpPr>
        <p:spPr>
          <a:xfrm flipH="1" rot="10800000">
            <a:off x="4340800" y="2966725"/>
            <a:ext cx="1860600" cy="1356000"/>
          </a:xfrm>
          <a:prstGeom prst="straightConnector1">
            <a:avLst/>
          </a:prstGeom>
          <a:noFill/>
          <a:ln cap="flat" cmpd="sng" w="28575">
            <a:solidFill>
              <a:srgbClr val="000000"/>
            </a:solidFill>
            <a:prstDash val="solid"/>
            <a:round/>
            <a:headEnd len="lg" w="lg" type="none"/>
            <a:tailEnd len="lg" w="lg" type="triangle"/>
          </a:ln>
        </p:spPr>
      </p:cxnSp>
      <p:sp>
        <p:nvSpPr>
          <p:cNvPr id="212" name="Shape 212"/>
          <p:cNvSpPr/>
          <p:nvPr/>
        </p:nvSpPr>
        <p:spPr>
          <a:xfrm>
            <a:off x="3733000" y="4207225"/>
            <a:ext cx="607800" cy="231000"/>
          </a:xfrm>
          <a:prstGeom prst="frame">
            <a:avLst>
              <a:gd fmla="val 5325" name="adj1"/>
            </a:avLst>
          </a:prstGeom>
          <a:solidFill>
            <a:srgbClr val="FFFF00"/>
          </a:solid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cxnSp>
        <p:nvCxnSpPr>
          <p:cNvPr id="217" name="Shape 21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18" name="Shape 21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#3</a:t>
            </a:r>
          </a:p>
        </p:txBody>
      </p:sp>
      <p:pic>
        <p:nvPicPr>
          <p:cNvPr id="219" name="Shape 219"/>
          <p:cNvPicPr preferRelativeResize="0"/>
          <p:nvPr/>
        </p:nvPicPr>
        <p:blipFill rotWithShape="1">
          <a:blip r:embed="rId3">
            <a:alphaModFix/>
          </a:blip>
          <a:srcRect b="14085" l="13133" r="7745" t="10185"/>
          <a:stretch/>
        </p:blipFill>
        <p:spPr>
          <a:xfrm rot="10800000">
            <a:off x="220253" y="2116272"/>
            <a:ext cx="2379645" cy="2732775"/>
          </a:xfrm>
          <a:prstGeom prst="rect">
            <a:avLst/>
          </a:prstGeom>
          <a:noFill/>
          <a:ln>
            <a:noFill/>
          </a:ln>
        </p:spPr>
      </p:pic>
      <p:sp>
        <p:nvSpPr>
          <p:cNvPr id="220" name="Shape 220"/>
          <p:cNvSpPr txBox="1"/>
          <p:nvPr/>
        </p:nvSpPr>
        <p:spPr>
          <a:xfrm>
            <a:off x="102950" y="1113675"/>
            <a:ext cx="4995000" cy="9135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Updated home screen with new key and settings page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cxnSp>
        <p:nvCxnSpPr>
          <p:cNvPr id="225" name="Shape 22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26" name="Shape 22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#3</a:t>
            </a:r>
          </a:p>
        </p:txBody>
      </p:sp>
      <p:pic>
        <p:nvPicPr>
          <p:cNvPr id="227" name="Shape 227"/>
          <p:cNvPicPr preferRelativeResize="0"/>
          <p:nvPr/>
        </p:nvPicPr>
        <p:blipFill rotWithShape="1">
          <a:blip r:embed="rId3">
            <a:alphaModFix/>
          </a:blip>
          <a:srcRect b="14001" l="10757" r="4868" t="3734"/>
          <a:stretch/>
        </p:blipFill>
        <p:spPr>
          <a:xfrm>
            <a:off x="2917975" y="2116274"/>
            <a:ext cx="2180029" cy="2732775"/>
          </a:xfrm>
          <a:prstGeom prst="rect">
            <a:avLst/>
          </a:prstGeom>
          <a:noFill/>
          <a:ln>
            <a:noFill/>
          </a:ln>
        </p:spPr>
      </p:pic>
      <p:pic>
        <p:nvPicPr>
          <p:cNvPr id="228" name="Shape 228"/>
          <p:cNvPicPr preferRelativeResize="0"/>
          <p:nvPr/>
        </p:nvPicPr>
        <p:blipFill rotWithShape="1">
          <a:blip r:embed="rId4">
            <a:alphaModFix/>
          </a:blip>
          <a:srcRect b="14085" l="13133" r="7745" t="10185"/>
          <a:stretch/>
        </p:blipFill>
        <p:spPr>
          <a:xfrm rot="10800000">
            <a:off x="220253" y="2116272"/>
            <a:ext cx="2379645" cy="2732775"/>
          </a:xfrm>
          <a:prstGeom prst="rect">
            <a:avLst/>
          </a:prstGeom>
          <a:noFill/>
          <a:ln>
            <a:noFill/>
          </a:ln>
        </p:spPr>
      </p:pic>
      <p:cxnSp>
        <p:nvCxnSpPr>
          <p:cNvPr id="229" name="Shape 229"/>
          <p:cNvCxnSpPr/>
          <p:nvPr/>
        </p:nvCxnSpPr>
        <p:spPr>
          <a:xfrm flipH="1">
            <a:off x="2711475" y="2115775"/>
            <a:ext cx="36600" cy="2833200"/>
          </a:xfrm>
          <a:prstGeom prst="straightConnector1">
            <a:avLst/>
          </a:prstGeom>
          <a:noFill/>
          <a:ln cap="flat" cmpd="sng" w="28575">
            <a:solidFill>
              <a:schemeClr val="lt2"/>
            </a:solidFill>
            <a:prstDash val="solid"/>
            <a:round/>
            <a:headEnd len="lg" w="lg" type="none"/>
            <a:tailEnd len="lg" w="lg" type="none"/>
          </a:ln>
        </p:spPr>
      </p:cxnSp>
      <p:sp>
        <p:nvSpPr>
          <p:cNvPr id="230" name="Shape 230"/>
          <p:cNvSpPr txBox="1"/>
          <p:nvPr/>
        </p:nvSpPr>
        <p:spPr>
          <a:xfrm>
            <a:off x="102950" y="1113675"/>
            <a:ext cx="4995000" cy="657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Updated home screen with new key and settings page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cxnSp>
        <p:nvCxnSpPr>
          <p:cNvPr id="235" name="Shape 23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36" name="Shape 23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#3</a:t>
            </a:r>
          </a:p>
        </p:txBody>
      </p:sp>
      <p:pic>
        <p:nvPicPr>
          <p:cNvPr id="237" name="Shape 237"/>
          <p:cNvPicPr preferRelativeResize="0"/>
          <p:nvPr/>
        </p:nvPicPr>
        <p:blipFill rotWithShape="1">
          <a:blip r:embed="rId3">
            <a:alphaModFix/>
          </a:blip>
          <a:srcRect b="14001" l="10757" r="4868" t="3734"/>
          <a:stretch/>
        </p:blipFill>
        <p:spPr>
          <a:xfrm>
            <a:off x="2917975" y="2116274"/>
            <a:ext cx="2180029" cy="2732775"/>
          </a:xfrm>
          <a:prstGeom prst="rect">
            <a:avLst/>
          </a:prstGeom>
          <a:noFill/>
          <a:ln>
            <a:noFill/>
          </a:ln>
        </p:spPr>
      </p:pic>
      <p:pic>
        <p:nvPicPr>
          <p:cNvPr id="238" name="Shape 238"/>
          <p:cNvPicPr preferRelativeResize="0"/>
          <p:nvPr/>
        </p:nvPicPr>
        <p:blipFill rotWithShape="1">
          <a:blip r:embed="rId4">
            <a:alphaModFix/>
          </a:blip>
          <a:srcRect b="14085" l="13133" r="7745" t="10185"/>
          <a:stretch/>
        </p:blipFill>
        <p:spPr>
          <a:xfrm rot="10800000">
            <a:off x="220253" y="2116272"/>
            <a:ext cx="2379645" cy="2732775"/>
          </a:xfrm>
          <a:prstGeom prst="rect">
            <a:avLst/>
          </a:prstGeom>
          <a:noFill/>
          <a:ln>
            <a:noFill/>
          </a:ln>
        </p:spPr>
      </p:pic>
      <p:pic>
        <p:nvPicPr>
          <p:cNvPr id="239" name="Shape 239"/>
          <p:cNvPicPr preferRelativeResize="0"/>
          <p:nvPr/>
        </p:nvPicPr>
        <p:blipFill rotWithShape="1">
          <a:blip r:embed="rId5">
            <a:alphaModFix/>
          </a:blip>
          <a:srcRect b="0" l="0" r="0" t="31805"/>
          <a:stretch/>
        </p:blipFill>
        <p:spPr>
          <a:xfrm rot="-5400000">
            <a:off x="5404901" y="1397248"/>
            <a:ext cx="3605500" cy="3278353"/>
          </a:xfrm>
          <a:prstGeom prst="rect">
            <a:avLst/>
          </a:prstGeom>
          <a:noFill/>
          <a:ln>
            <a:noFill/>
          </a:ln>
        </p:spPr>
      </p:pic>
      <p:cxnSp>
        <p:nvCxnSpPr>
          <p:cNvPr id="240" name="Shape 240"/>
          <p:cNvCxnSpPr/>
          <p:nvPr/>
        </p:nvCxnSpPr>
        <p:spPr>
          <a:xfrm flipH="1">
            <a:off x="2711475" y="2115775"/>
            <a:ext cx="36600" cy="2833200"/>
          </a:xfrm>
          <a:prstGeom prst="straightConnector1">
            <a:avLst/>
          </a:prstGeom>
          <a:noFill/>
          <a:ln cap="flat" cmpd="sng" w="28575">
            <a:solidFill>
              <a:schemeClr val="lt2"/>
            </a:solidFill>
            <a:prstDash val="solid"/>
            <a:round/>
            <a:headEnd len="lg" w="lg" type="none"/>
            <a:tailEnd len="lg" w="lg" type="none"/>
          </a:ln>
        </p:spPr>
      </p:cxnSp>
      <p:cxnSp>
        <p:nvCxnSpPr>
          <p:cNvPr id="241" name="Shape 241"/>
          <p:cNvCxnSpPr/>
          <p:nvPr/>
        </p:nvCxnSpPr>
        <p:spPr>
          <a:xfrm flipH="1" rot="10800000">
            <a:off x="4717925" y="3406200"/>
            <a:ext cx="1095300" cy="1165800"/>
          </a:xfrm>
          <a:prstGeom prst="straightConnector1">
            <a:avLst/>
          </a:prstGeom>
          <a:noFill/>
          <a:ln cap="flat" cmpd="sng" w="28575">
            <a:solidFill>
              <a:srgbClr val="000000"/>
            </a:solidFill>
            <a:prstDash val="solid"/>
            <a:round/>
            <a:headEnd len="lg" w="lg" type="none"/>
            <a:tailEnd len="lg" w="lg" type="triangle"/>
          </a:ln>
        </p:spPr>
      </p:cxnSp>
      <p:cxnSp>
        <p:nvCxnSpPr>
          <p:cNvPr id="242" name="Shape 242"/>
          <p:cNvCxnSpPr/>
          <p:nvPr/>
        </p:nvCxnSpPr>
        <p:spPr>
          <a:xfrm flipH="1" rot="10800000">
            <a:off x="6359325" y="1771274"/>
            <a:ext cx="861899" cy="837600"/>
          </a:xfrm>
          <a:prstGeom prst="straightConnector1">
            <a:avLst/>
          </a:prstGeom>
          <a:noFill/>
          <a:ln cap="flat" cmpd="sng" w="28575">
            <a:solidFill>
              <a:srgbClr val="000000"/>
            </a:solidFill>
            <a:prstDash val="solid"/>
            <a:round/>
            <a:headEnd len="lg" w="lg" type="none"/>
            <a:tailEnd len="lg" w="lg" type="triangle"/>
          </a:ln>
        </p:spPr>
      </p:cxnSp>
      <p:cxnSp>
        <p:nvCxnSpPr>
          <p:cNvPr id="243" name="Shape 243"/>
          <p:cNvCxnSpPr/>
          <p:nvPr/>
        </p:nvCxnSpPr>
        <p:spPr>
          <a:xfrm>
            <a:off x="6283275" y="2725025"/>
            <a:ext cx="1014000" cy="1120200"/>
          </a:xfrm>
          <a:prstGeom prst="straightConnector1">
            <a:avLst/>
          </a:prstGeom>
          <a:noFill/>
          <a:ln cap="flat" cmpd="sng" w="28575">
            <a:solidFill>
              <a:srgbClr val="000000"/>
            </a:solidFill>
            <a:prstDash val="solid"/>
            <a:round/>
            <a:headEnd len="lg" w="lg" type="none"/>
            <a:tailEnd len="lg" w="lg" type="triangle"/>
          </a:ln>
        </p:spPr>
      </p:cxnSp>
      <p:sp>
        <p:nvSpPr>
          <p:cNvPr id="244" name="Shape 244"/>
          <p:cNvSpPr txBox="1"/>
          <p:nvPr/>
        </p:nvSpPr>
        <p:spPr>
          <a:xfrm>
            <a:off x="102950" y="1113675"/>
            <a:ext cx="4995000" cy="6576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Updated home screen with new key and settings page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Medium-Fi Task Flow</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cxnSp>
        <p:nvCxnSpPr>
          <p:cNvPr id="254" name="Shape 254"/>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55" name="Shape 255"/>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256" name="Shape 256"/>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cxnSp>
        <p:nvCxnSpPr>
          <p:cNvPr id="261" name="Shape 261"/>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62" name="Shape 262"/>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263" name="Shape 263"/>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264" name="Shape 264"/>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65" name="Shape 265"/>
          <p:cNvPicPr preferRelativeResize="0"/>
          <p:nvPr/>
        </p:nvPicPr>
        <p:blipFill rotWithShape="1">
          <a:blip r:embed="rId4">
            <a:alphaModFix/>
          </a:blip>
          <a:srcRect b="1670" l="4699" r="2972" t="1185"/>
          <a:stretch/>
        </p:blipFill>
        <p:spPr>
          <a:xfrm>
            <a:off x="1923950" y="1373075"/>
            <a:ext cx="1710749" cy="3462684"/>
          </a:xfrm>
          <a:prstGeom prst="rect">
            <a:avLst/>
          </a:prstGeom>
          <a:noFill/>
          <a:ln>
            <a:noFill/>
          </a:ln>
        </p:spPr>
      </p:pic>
      <p:cxnSp>
        <p:nvCxnSpPr>
          <p:cNvPr id="266" name="Shape 266"/>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cxnSp>
        <p:nvCxnSpPr>
          <p:cNvPr id="271" name="Shape 271"/>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72" name="Shape 272"/>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273" name="Shape 273"/>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274" name="Shape 274"/>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75" name="Shape 275"/>
          <p:cNvPicPr preferRelativeResize="0"/>
          <p:nvPr/>
        </p:nvPicPr>
        <p:blipFill rotWithShape="1">
          <a:blip r:embed="rId4">
            <a:alphaModFix/>
          </a:blip>
          <a:srcRect b="1670" l="4699" r="2972" t="1185"/>
          <a:stretch/>
        </p:blipFill>
        <p:spPr>
          <a:xfrm>
            <a:off x="1923950" y="1373075"/>
            <a:ext cx="1710749" cy="3462684"/>
          </a:xfrm>
          <a:prstGeom prst="rect">
            <a:avLst/>
          </a:prstGeom>
          <a:noFill/>
          <a:ln>
            <a:noFill/>
          </a:ln>
        </p:spPr>
      </p:pic>
      <p:cxnSp>
        <p:nvCxnSpPr>
          <p:cNvPr id="276" name="Shape 276"/>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sp>
        <p:nvSpPr>
          <p:cNvPr id="277" name="Shape 277"/>
          <p:cNvSpPr/>
          <p:nvPr/>
        </p:nvSpPr>
        <p:spPr>
          <a:xfrm>
            <a:off x="3257250" y="2558425"/>
            <a:ext cx="222300" cy="1896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78" name="Shape 278"/>
          <p:cNvPicPr preferRelativeResize="0"/>
          <p:nvPr/>
        </p:nvPicPr>
        <p:blipFill rotWithShape="1">
          <a:blip r:embed="rId5">
            <a:alphaModFix/>
          </a:blip>
          <a:srcRect b="1801" l="5220" r="3504" t="1878"/>
          <a:stretch/>
        </p:blipFill>
        <p:spPr>
          <a:xfrm>
            <a:off x="3754625" y="1373075"/>
            <a:ext cx="1755061" cy="3462673"/>
          </a:xfrm>
          <a:prstGeom prst="rect">
            <a:avLst/>
          </a:prstGeom>
          <a:noFill/>
          <a:ln>
            <a:noFill/>
          </a:ln>
        </p:spPr>
      </p:pic>
      <p:cxnSp>
        <p:nvCxnSpPr>
          <p:cNvPr id="279" name="Shape 279"/>
          <p:cNvCxnSpPr/>
          <p:nvPr/>
        </p:nvCxnSpPr>
        <p:spPr>
          <a:xfrm flipH="1" rot="10800000">
            <a:off x="3479550" y="2677000"/>
            <a:ext cx="441000" cy="60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34343"/>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26225" y="102125"/>
            <a:ext cx="8520600" cy="12009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Mission Statement</a:t>
            </a:r>
          </a:p>
        </p:txBody>
      </p:sp>
      <p:pic>
        <p:nvPicPr>
          <p:cNvPr id="115" name="Shape 115"/>
          <p:cNvPicPr preferRelativeResize="0"/>
          <p:nvPr/>
        </p:nvPicPr>
        <p:blipFill rotWithShape="1">
          <a:blip r:embed="rId3">
            <a:alphaModFix/>
          </a:blip>
          <a:srcRect b="20115" l="0" r="0" t="0"/>
          <a:stretch/>
        </p:blipFill>
        <p:spPr>
          <a:xfrm>
            <a:off x="4322974" y="857099"/>
            <a:ext cx="4114775" cy="3664125"/>
          </a:xfrm>
          <a:prstGeom prst="rect">
            <a:avLst/>
          </a:prstGeom>
          <a:noFill/>
          <a:ln>
            <a:noFill/>
          </a:ln>
        </p:spPr>
      </p:pic>
      <p:sp>
        <p:nvSpPr>
          <p:cNvPr id="116" name="Shape 116"/>
          <p:cNvSpPr txBox="1"/>
          <p:nvPr/>
        </p:nvSpPr>
        <p:spPr>
          <a:xfrm>
            <a:off x="511250" y="2103125"/>
            <a:ext cx="3076800" cy="1655100"/>
          </a:xfrm>
          <a:prstGeom prst="rect">
            <a:avLst/>
          </a:prstGeom>
          <a:noFill/>
          <a:ln>
            <a:noFill/>
          </a:ln>
        </p:spPr>
        <p:txBody>
          <a:bodyPr anchorCtr="0" anchor="ctr" bIns="91425" lIns="91425" rIns="91425" tIns="91425">
            <a:noAutofit/>
          </a:bodyPr>
          <a:lstStyle/>
          <a:p>
            <a:pPr lvl="0" rtl="0" algn="ctr">
              <a:spcBef>
                <a:spcPts val="0"/>
              </a:spcBef>
              <a:buNone/>
            </a:pPr>
            <a:r>
              <a:rPr i="1" lang="en" sz="5700">
                <a:solidFill>
                  <a:srgbClr val="FFFFFF"/>
                </a:solidFill>
              </a:rPr>
              <a:t>Diversify your news!</a:t>
            </a:r>
          </a:p>
        </p:txBody>
      </p:sp>
      <p:cxnSp>
        <p:nvCxnSpPr>
          <p:cNvPr id="117" name="Shape 11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cxnSp>
        <p:nvCxnSpPr>
          <p:cNvPr id="284" name="Shape 284"/>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85" name="Shape 285"/>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286" name="Shape 286"/>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287" name="Shape 287"/>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88" name="Shape 288"/>
          <p:cNvPicPr preferRelativeResize="0"/>
          <p:nvPr/>
        </p:nvPicPr>
        <p:blipFill rotWithShape="1">
          <a:blip r:embed="rId4">
            <a:alphaModFix/>
          </a:blip>
          <a:srcRect b="1670" l="4699" r="2972" t="1185"/>
          <a:stretch/>
        </p:blipFill>
        <p:spPr>
          <a:xfrm>
            <a:off x="1923950" y="1373075"/>
            <a:ext cx="1710749" cy="3462684"/>
          </a:xfrm>
          <a:prstGeom prst="rect">
            <a:avLst/>
          </a:prstGeom>
          <a:noFill/>
          <a:ln>
            <a:noFill/>
          </a:ln>
        </p:spPr>
      </p:pic>
      <p:cxnSp>
        <p:nvCxnSpPr>
          <p:cNvPr id="289" name="Shape 289"/>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pic>
        <p:nvPicPr>
          <p:cNvPr id="290" name="Shape 290"/>
          <p:cNvPicPr preferRelativeResize="0"/>
          <p:nvPr/>
        </p:nvPicPr>
        <p:blipFill rotWithShape="1">
          <a:blip r:embed="rId5">
            <a:alphaModFix/>
          </a:blip>
          <a:srcRect b="1630" l="3993" r="4002" t="1881"/>
          <a:stretch/>
        </p:blipFill>
        <p:spPr>
          <a:xfrm>
            <a:off x="3710900" y="1373075"/>
            <a:ext cx="1710749" cy="3413373"/>
          </a:xfrm>
          <a:prstGeom prst="rect">
            <a:avLst/>
          </a:prstGeom>
          <a:noFill/>
          <a:ln>
            <a:noFill/>
          </a:ln>
        </p:spPr>
      </p:pic>
      <p:sp>
        <p:nvSpPr>
          <p:cNvPr id="291" name="Shape 291"/>
          <p:cNvSpPr/>
          <p:nvPr/>
        </p:nvSpPr>
        <p:spPr>
          <a:xfrm>
            <a:off x="2031375" y="2423075"/>
            <a:ext cx="1448100" cy="4113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2" name="Shape 292"/>
          <p:cNvCxnSpPr/>
          <p:nvPr/>
        </p:nvCxnSpPr>
        <p:spPr>
          <a:xfrm>
            <a:off x="3479475" y="2635600"/>
            <a:ext cx="441000" cy="57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cxnSp>
        <p:nvCxnSpPr>
          <p:cNvPr id="297" name="Shape 29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298" name="Shape 29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299" name="Shape 299"/>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300" name="Shape 300"/>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01" name="Shape 301"/>
          <p:cNvPicPr preferRelativeResize="0"/>
          <p:nvPr/>
        </p:nvPicPr>
        <p:blipFill rotWithShape="1">
          <a:blip r:embed="rId4">
            <a:alphaModFix/>
          </a:blip>
          <a:srcRect b="1670" l="4699" r="2972" t="1185"/>
          <a:stretch/>
        </p:blipFill>
        <p:spPr>
          <a:xfrm>
            <a:off x="1923950" y="1373075"/>
            <a:ext cx="1710749" cy="3462684"/>
          </a:xfrm>
          <a:prstGeom prst="rect">
            <a:avLst/>
          </a:prstGeom>
          <a:noFill/>
          <a:ln>
            <a:noFill/>
          </a:ln>
        </p:spPr>
      </p:pic>
      <p:cxnSp>
        <p:nvCxnSpPr>
          <p:cNvPr id="302" name="Shape 302"/>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pic>
        <p:nvPicPr>
          <p:cNvPr id="303" name="Shape 303"/>
          <p:cNvPicPr preferRelativeResize="0"/>
          <p:nvPr/>
        </p:nvPicPr>
        <p:blipFill rotWithShape="1">
          <a:blip r:embed="rId5">
            <a:alphaModFix/>
          </a:blip>
          <a:srcRect b="1630" l="3993" r="4002" t="1881"/>
          <a:stretch/>
        </p:blipFill>
        <p:spPr>
          <a:xfrm>
            <a:off x="3710900" y="1373075"/>
            <a:ext cx="1710749" cy="3413373"/>
          </a:xfrm>
          <a:prstGeom prst="rect">
            <a:avLst/>
          </a:prstGeom>
          <a:noFill/>
          <a:ln>
            <a:noFill/>
          </a:ln>
        </p:spPr>
      </p:pic>
      <p:sp>
        <p:nvSpPr>
          <p:cNvPr id="304" name="Shape 304"/>
          <p:cNvSpPr/>
          <p:nvPr/>
        </p:nvSpPr>
        <p:spPr>
          <a:xfrm>
            <a:off x="2031375" y="2423075"/>
            <a:ext cx="1448100" cy="4113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05" name="Shape 305"/>
          <p:cNvCxnSpPr/>
          <p:nvPr/>
        </p:nvCxnSpPr>
        <p:spPr>
          <a:xfrm>
            <a:off x="3479475" y="2635600"/>
            <a:ext cx="441000" cy="5700"/>
          </a:xfrm>
          <a:prstGeom prst="straightConnector1">
            <a:avLst/>
          </a:prstGeom>
          <a:noFill/>
          <a:ln cap="flat" cmpd="sng" w="19050">
            <a:solidFill>
              <a:srgbClr val="FF0000"/>
            </a:solidFill>
            <a:prstDash val="solid"/>
            <a:round/>
            <a:headEnd len="lg" w="lg" type="none"/>
            <a:tailEnd len="lg" w="lg" type="triangle"/>
          </a:ln>
        </p:spPr>
      </p:cxnSp>
      <p:pic>
        <p:nvPicPr>
          <p:cNvPr id="306" name="Shape 306"/>
          <p:cNvPicPr preferRelativeResize="0"/>
          <p:nvPr/>
        </p:nvPicPr>
        <p:blipFill rotWithShape="1">
          <a:blip r:embed="rId6">
            <a:alphaModFix/>
          </a:blip>
          <a:srcRect b="0" l="3437" r="0" t="1409"/>
          <a:stretch/>
        </p:blipFill>
        <p:spPr>
          <a:xfrm>
            <a:off x="5567525" y="1373075"/>
            <a:ext cx="1710749" cy="3395764"/>
          </a:xfrm>
          <a:prstGeom prst="rect">
            <a:avLst/>
          </a:prstGeom>
          <a:noFill/>
          <a:ln>
            <a:noFill/>
          </a:ln>
        </p:spPr>
      </p:pic>
      <p:cxnSp>
        <p:nvCxnSpPr>
          <p:cNvPr id="307" name="Shape 307"/>
          <p:cNvCxnSpPr/>
          <p:nvPr/>
        </p:nvCxnSpPr>
        <p:spPr>
          <a:xfrm>
            <a:off x="5325325" y="2370450"/>
            <a:ext cx="426600" cy="12000"/>
          </a:xfrm>
          <a:prstGeom prst="straightConnector1">
            <a:avLst/>
          </a:prstGeom>
          <a:noFill/>
          <a:ln cap="flat" cmpd="sng" w="19050">
            <a:solidFill>
              <a:srgbClr val="FF0000"/>
            </a:solidFill>
            <a:prstDash val="solid"/>
            <a:round/>
            <a:headEnd len="lg" w="lg" type="none"/>
            <a:tailEnd len="lg" w="lg" type="triangle"/>
          </a:ln>
        </p:spPr>
      </p:cxnSp>
      <p:sp>
        <p:nvSpPr>
          <p:cNvPr id="308" name="Shape 308"/>
          <p:cNvSpPr/>
          <p:nvPr/>
        </p:nvSpPr>
        <p:spPr>
          <a:xfrm>
            <a:off x="3851425" y="2170800"/>
            <a:ext cx="1473900" cy="4113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cxnSp>
        <p:nvCxnSpPr>
          <p:cNvPr id="313" name="Shape 31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14" name="Shape 31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15" name="Shape 315"/>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316" name="Shape 316"/>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17" name="Shape 317"/>
          <p:cNvPicPr preferRelativeResize="0"/>
          <p:nvPr/>
        </p:nvPicPr>
        <p:blipFill rotWithShape="1">
          <a:blip r:embed="rId4">
            <a:alphaModFix/>
          </a:blip>
          <a:srcRect b="1670" l="4699" r="2972" t="1185"/>
          <a:stretch/>
        </p:blipFill>
        <p:spPr>
          <a:xfrm>
            <a:off x="1923950" y="1373075"/>
            <a:ext cx="1710749" cy="3462684"/>
          </a:xfrm>
          <a:prstGeom prst="rect">
            <a:avLst/>
          </a:prstGeom>
          <a:noFill/>
          <a:ln>
            <a:noFill/>
          </a:ln>
        </p:spPr>
      </p:pic>
      <p:cxnSp>
        <p:nvCxnSpPr>
          <p:cNvPr id="318" name="Shape 318"/>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pic>
        <p:nvPicPr>
          <p:cNvPr id="319" name="Shape 319"/>
          <p:cNvPicPr preferRelativeResize="0"/>
          <p:nvPr/>
        </p:nvPicPr>
        <p:blipFill rotWithShape="1">
          <a:blip r:embed="rId5">
            <a:alphaModFix/>
          </a:blip>
          <a:srcRect b="1630" l="3993" r="4002" t="1881"/>
          <a:stretch/>
        </p:blipFill>
        <p:spPr>
          <a:xfrm>
            <a:off x="3710900" y="1373075"/>
            <a:ext cx="1710749" cy="3413373"/>
          </a:xfrm>
          <a:prstGeom prst="rect">
            <a:avLst/>
          </a:prstGeom>
          <a:noFill/>
          <a:ln>
            <a:noFill/>
          </a:ln>
        </p:spPr>
      </p:pic>
      <p:sp>
        <p:nvSpPr>
          <p:cNvPr id="320" name="Shape 320"/>
          <p:cNvSpPr/>
          <p:nvPr/>
        </p:nvSpPr>
        <p:spPr>
          <a:xfrm>
            <a:off x="2031375" y="2423075"/>
            <a:ext cx="1448100" cy="4113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21" name="Shape 321"/>
          <p:cNvCxnSpPr/>
          <p:nvPr/>
        </p:nvCxnSpPr>
        <p:spPr>
          <a:xfrm>
            <a:off x="3479475" y="2635600"/>
            <a:ext cx="441000" cy="5700"/>
          </a:xfrm>
          <a:prstGeom prst="straightConnector1">
            <a:avLst/>
          </a:prstGeom>
          <a:noFill/>
          <a:ln cap="flat" cmpd="sng" w="19050">
            <a:solidFill>
              <a:srgbClr val="FF0000"/>
            </a:solidFill>
            <a:prstDash val="solid"/>
            <a:round/>
            <a:headEnd len="lg" w="lg" type="none"/>
            <a:tailEnd len="lg" w="lg" type="triangle"/>
          </a:ln>
        </p:spPr>
      </p:cxnSp>
      <p:sp>
        <p:nvSpPr>
          <p:cNvPr id="322" name="Shape 322"/>
          <p:cNvSpPr/>
          <p:nvPr/>
        </p:nvSpPr>
        <p:spPr>
          <a:xfrm>
            <a:off x="5093725" y="2267050"/>
            <a:ext cx="248100" cy="2796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23" name="Shape 323"/>
          <p:cNvPicPr preferRelativeResize="0"/>
          <p:nvPr/>
        </p:nvPicPr>
        <p:blipFill rotWithShape="1">
          <a:blip r:embed="rId6">
            <a:alphaModFix/>
          </a:blip>
          <a:srcRect b="1360" l="3408" r="2694" t="1457"/>
          <a:stretch/>
        </p:blipFill>
        <p:spPr>
          <a:xfrm>
            <a:off x="5497850" y="1373075"/>
            <a:ext cx="1747760" cy="3462676"/>
          </a:xfrm>
          <a:prstGeom prst="rect">
            <a:avLst/>
          </a:prstGeom>
          <a:noFill/>
          <a:ln>
            <a:noFill/>
          </a:ln>
        </p:spPr>
      </p:pic>
      <p:cxnSp>
        <p:nvCxnSpPr>
          <p:cNvPr id="324" name="Shape 324"/>
          <p:cNvCxnSpPr/>
          <p:nvPr/>
        </p:nvCxnSpPr>
        <p:spPr>
          <a:xfrm>
            <a:off x="5341825" y="2404150"/>
            <a:ext cx="426600" cy="120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cxnSp>
        <p:nvCxnSpPr>
          <p:cNvPr id="329" name="Shape 329"/>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30" name="Shape 330"/>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31" name="Shape 331"/>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332" name="Shape 332"/>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33" name="Shape 333"/>
          <p:cNvPicPr preferRelativeResize="0"/>
          <p:nvPr/>
        </p:nvPicPr>
        <p:blipFill rotWithShape="1">
          <a:blip r:embed="rId4">
            <a:alphaModFix/>
          </a:blip>
          <a:srcRect b="2133" l="6243" r="4938" t="1313"/>
          <a:stretch/>
        </p:blipFill>
        <p:spPr>
          <a:xfrm>
            <a:off x="3750649" y="1365775"/>
            <a:ext cx="1795099" cy="3466549"/>
          </a:xfrm>
          <a:prstGeom prst="rect">
            <a:avLst/>
          </a:prstGeom>
          <a:noFill/>
          <a:ln>
            <a:noFill/>
          </a:ln>
        </p:spPr>
      </p:pic>
      <p:pic>
        <p:nvPicPr>
          <p:cNvPr id="334" name="Shape 334"/>
          <p:cNvPicPr preferRelativeResize="0"/>
          <p:nvPr/>
        </p:nvPicPr>
        <p:blipFill rotWithShape="1">
          <a:blip r:embed="rId5">
            <a:alphaModFix/>
          </a:blip>
          <a:srcRect b="1670" l="4699" r="2972" t="1185"/>
          <a:stretch/>
        </p:blipFill>
        <p:spPr>
          <a:xfrm>
            <a:off x="1923950" y="1373075"/>
            <a:ext cx="1710749" cy="3462684"/>
          </a:xfrm>
          <a:prstGeom prst="rect">
            <a:avLst/>
          </a:prstGeom>
          <a:noFill/>
          <a:ln>
            <a:noFill/>
          </a:ln>
        </p:spPr>
      </p:pic>
      <p:sp>
        <p:nvSpPr>
          <p:cNvPr id="335" name="Shape 335"/>
          <p:cNvSpPr/>
          <p:nvPr/>
        </p:nvSpPr>
        <p:spPr>
          <a:xfrm>
            <a:off x="2230425" y="3893700"/>
            <a:ext cx="493500" cy="2211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36" name="Shape 336"/>
          <p:cNvCxnSpPr/>
          <p:nvPr/>
        </p:nvCxnSpPr>
        <p:spPr>
          <a:xfrm flipH="1" rot="10800000">
            <a:off x="2723925" y="3098575"/>
            <a:ext cx="1150500" cy="920100"/>
          </a:xfrm>
          <a:prstGeom prst="straightConnector1">
            <a:avLst/>
          </a:prstGeom>
          <a:noFill/>
          <a:ln cap="flat" cmpd="sng" w="19050">
            <a:solidFill>
              <a:srgbClr val="FF0000"/>
            </a:solidFill>
            <a:prstDash val="solid"/>
            <a:round/>
            <a:headEnd len="lg" w="lg" type="none"/>
            <a:tailEnd len="lg" w="lg" type="triangle"/>
          </a:ln>
        </p:spPr>
      </p:cxnSp>
      <p:cxnSp>
        <p:nvCxnSpPr>
          <p:cNvPr id="337" name="Shape 337"/>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cxnSp>
        <p:nvCxnSpPr>
          <p:cNvPr id="342" name="Shape 34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43" name="Shape 34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44" name="Shape 344"/>
          <p:cNvPicPr preferRelativeResize="0"/>
          <p:nvPr/>
        </p:nvPicPr>
        <p:blipFill rotWithShape="1">
          <a:blip r:embed="rId3">
            <a:alphaModFix/>
          </a:blip>
          <a:srcRect b="1288" l="5931" r="3791" t="2576"/>
          <a:stretch/>
        </p:blipFill>
        <p:spPr>
          <a:xfrm>
            <a:off x="121675" y="1373075"/>
            <a:ext cx="1710750" cy="3451949"/>
          </a:xfrm>
          <a:prstGeom prst="rect">
            <a:avLst/>
          </a:prstGeom>
          <a:noFill/>
          <a:ln>
            <a:noFill/>
          </a:ln>
        </p:spPr>
      </p:pic>
      <p:sp>
        <p:nvSpPr>
          <p:cNvPr id="345" name="Shape 345"/>
          <p:cNvSpPr/>
          <p:nvPr/>
        </p:nvSpPr>
        <p:spPr>
          <a:xfrm>
            <a:off x="351850" y="2170800"/>
            <a:ext cx="1250400" cy="12798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46" name="Shape 346"/>
          <p:cNvPicPr preferRelativeResize="0"/>
          <p:nvPr/>
        </p:nvPicPr>
        <p:blipFill rotWithShape="1">
          <a:blip r:embed="rId4">
            <a:alphaModFix/>
          </a:blip>
          <a:srcRect b="1670" l="4699" r="2972" t="1185"/>
          <a:stretch/>
        </p:blipFill>
        <p:spPr>
          <a:xfrm>
            <a:off x="1923950" y="1373075"/>
            <a:ext cx="1710749" cy="3462684"/>
          </a:xfrm>
          <a:prstGeom prst="rect">
            <a:avLst/>
          </a:prstGeom>
          <a:noFill/>
          <a:ln>
            <a:noFill/>
          </a:ln>
        </p:spPr>
      </p:pic>
      <p:cxnSp>
        <p:nvCxnSpPr>
          <p:cNvPr id="347" name="Shape 347"/>
          <p:cNvCxnSpPr/>
          <p:nvPr/>
        </p:nvCxnSpPr>
        <p:spPr>
          <a:xfrm flipH="1" rot="10800000">
            <a:off x="1602250" y="2403550"/>
            <a:ext cx="493500" cy="411300"/>
          </a:xfrm>
          <a:prstGeom prst="straightConnector1">
            <a:avLst/>
          </a:prstGeom>
          <a:noFill/>
          <a:ln cap="flat" cmpd="sng" w="19050">
            <a:solidFill>
              <a:srgbClr val="FF0000"/>
            </a:solidFill>
            <a:prstDash val="solid"/>
            <a:round/>
            <a:headEnd len="lg" w="lg" type="none"/>
            <a:tailEnd len="lg" w="lg" type="triangle"/>
          </a:ln>
        </p:spPr>
      </p:cxnSp>
      <p:sp>
        <p:nvSpPr>
          <p:cNvPr id="348" name="Shape 348"/>
          <p:cNvSpPr/>
          <p:nvPr/>
        </p:nvSpPr>
        <p:spPr>
          <a:xfrm>
            <a:off x="2831125" y="3915850"/>
            <a:ext cx="437700" cy="1797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49" name="Shape 349"/>
          <p:cNvPicPr preferRelativeResize="0"/>
          <p:nvPr/>
        </p:nvPicPr>
        <p:blipFill rotWithShape="1">
          <a:blip r:embed="rId5">
            <a:alphaModFix/>
          </a:blip>
          <a:srcRect b="1962" l="5263" r="4451" t="1837"/>
          <a:stretch/>
        </p:blipFill>
        <p:spPr>
          <a:xfrm>
            <a:off x="3757450" y="1373074"/>
            <a:ext cx="1689315" cy="3451948"/>
          </a:xfrm>
          <a:prstGeom prst="rect">
            <a:avLst/>
          </a:prstGeom>
          <a:noFill/>
          <a:ln>
            <a:noFill/>
          </a:ln>
        </p:spPr>
      </p:pic>
      <p:cxnSp>
        <p:nvCxnSpPr>
          <p:cNvPr id="350" name="Shape 350"/>
          <p:cNvCxnSpPr/>
          <p:nvPr/>
        </p:nvCxnSpPr>
        <p:spPr>
          <a:xfrm flipH="1" rot="10800000">
            <a:off x="3164775" y="2932200"/>
            <a:ext cx="796200" cy="9711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cxnSp>
        <p:nvCxnSpPr>
          <p:cNvPr id="355" name="Shape 35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56" name="Shape 35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57" name="Shape 357"/>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cxnSp>
        <p:nvCxnSpPr>
          <p:cNvPr id="362" name="Shape 36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63" name="Shape 36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64" name="Shape 364"/>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pic>
        <p:nvPicPr>
          <p:cNvPr id="365" name="Shape 365"/>
          <p:cNvPicPr preferRelativeResize="0"/>
          <p:nvPr/>
        </p:nvPicPr>
        <p:blipFill rotWithShape="1">
          <a:blip r:embed="rId4">
            <a:alphaModFix/>
          </a:blip>
          <a:srcRect b="-2009" l="2903" r="0" t="507"/>
          <a:stretch/>
        </p:blipFill>
        <p:spPr>
          <a:xfrm>
            <a:off x="2064473" y="1373075"/>
            <a:ext cx="1660851" cy="3466548"/>
          </a:xfrm>
          <a:prstGeom prst="rect">
            <a:avLst/>
          </a:prstGeom>
          <a:noFill/>
          <a:ln>
            <a:noFill/>
          </a:ln>
        </p:spPr>
      </p:pic>
      <p:cxnSp>
        <p:nvCxnSpPr>
          <p:cNvPr id="366" name="Shape 366"/>
          <p:cNvCxnSpPr/>
          <p:nvPr/>
        </p:nvCxnSpPr>
        <p:spPr>
          <a:xfrm>
            <a:off x="500525" y="2155175"/>
            <a:ext cx="1729500" cy="339900"/>
          </a:xfrm>
          <a:prstGeom prst="straightConnector1">
            <a:avLst/>
          </a:prstGeom>
          <a:noFill/>
          <a:ln cap="flat" cmpd="sng" w="19050">
            <a:solidFill>
              <a:srgbClr val="FF0000"/>
            </a:solidFill>
            <a:prstDash val="solid"/>
            <a:round/>
            <a:headEnd len="lg" w="lg" type="none"/>
            <a:tailEnd len="lg" w="lg" type="triangle"/>
          </a:ln>
        </p:spPr>
      </p:cxnSp>
      <p:sp>
        <p:nvSpPr>
          <p:cNvPr id="367" name="Shape 367"/>
          <p:cNvSpPr/>
          <p:nvPr/>
        </p:nvSpPr>
        <p:spPr>
          <a:xfrm>
            <a:off x="326225" y="2047175"/>
            <a:ext cx="174300" cy="1932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cxnSp>
        <p:nvCxnSpPr>
          <p:cNvPr id="372" name="Shape 37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73" name="Shape 37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74" name="Shape 374"/>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pic>
        <p:nvPicPr>
          <p:cNvPr id="375" name="Shape 375"/>
          <p:cNvPicPr preferRelativeResize="0"/>
          <p:nvPr/>
        </p:nvPicPr>
        <p:blipFill rotWithShape="1">
          <a:blip r:embed="rId4">
            <a:alphaModFix/>
          </a:blip>
          <a:srcRect b="-2009" l="2903" r="0" t="507"/>
          <a:stretch/>
        </p:blipFill>
        <p:spPr>
          <a:xfrm>
            <a:off x="2066050" y="1373075"/>
            <a:ext cx="1660851" cy="3466548"/>
          </a:xfrm>
          <a:prstGeom prst="rect">
            <a:avLst/>
          </a:prstGeom>
          <a:noFill/>
          <a:ln>
            <a:noFill/>
          </a:ln>
        </p:spPr>
      </p:pic>
      <p:cxnSp>
        <p:nvCxnSpPr>
          <p:cNvPr id="376" name="Shape 376"/>
          <p:cNvCxnSpPr/>
          <p:nvPr/>
        </p:nvCxnSpPr>
        <p:spPr>
          <a:xfrm>
            <a:off x="500525" y="2155175"/>
            <a:ext cx="1729500" cy="339900"/>
          </a:xfrm>
          <a:prstGeom prst="straightConnector1">
            <a:avLst/>
          </a:prstGeom>
          <a:noFill/>
          <a:ln cap="flat" cmpd="sng" w="19050">
            <a:solidFill>
              <a:srgbClr val="FF0000"/>
            </a:solidFill>
            <a:prstDash val="solid"/>
            <a:round/>
            <a:headEnd len="lg" w="lg" type="none"/>
            <a:tailEnd len="lg" w="lg" type="triangle"/>
          </a:ln>
        </p:spPr>
      </p:cxnSp>
      <p:sp>
        <p:nvSpPr>
          <p:cNvPr id="377" name="Shape 377"/>
          <p:cNvSpPr/>
          <p:nvPr/>
        </p:nvSpPr>
        <p:spPr>
          <a:xfrm>
            <a:off x="326225" y="2047175"/>
            <a:ext cx="174300" cy="1932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78" name="Shape 378"/>
          <p:cNvPicPr preferRelativeResize="0"/>
          <p:nvPr/>
        </p:nvPicPr>
        <p:blipFill rotWithShape="1">
          <a:blip r:embed="rId5">
            <a:alphaModFix/>
          </a:blip>
          <a:srcRect b="0" l="4698" r="0" t="0"/>
          <a:stretch/>
        </p:blipFill>
        <p:spPr>
          <a:xfrm>
            <a:off x="3943975" y="1350950"/>
            <a:ext cx="1660850" cy="3409700"/>
          </a:xfrm>
          <a:prstGeom prst="rect">
            <a:avLst/>
          </a:prstGeom>
          <a:noFill/>
          <a:ln>
            <a:noFill/>
          </a:ln>
        </p:spPr>
      </p:pic>
      <p:cxnSp>
        <p:nvCxnSpPr>
          <p:cNvPr id="379" name="Shape 379"/>
          <p:cNvCxnSpPr/>
          <p:nvPr/>
        </p:nvCxnSpPr>
        <p:spPr>
          <a:xfrm flipH="1" rot="10800000">
            <a:off x="3431975" y="2550900"/>
            <a:ext cx="1285800" cy="204900"/>
          </a:xfrm>
          <a:prstGeom prst="straightConnector1">
            <a:avLst/>
          </a:prstGeom>
          <a:noFill/>
          <a:ln cap="flat" cmpd="sng" w="19050">
            <a:solidFill>
              <a:srgbClr val="FF0000"/>
            </a:solidFill>
            <a:prstDash val="solid"/>
            <a:round/>
            <a:headEnd len="lg" w="lg" type="none"/>
            <a:tailEnd len="lg" w="lg" type="triangle"/>
          </a:ln>
        </p:spPr>
      </p:cxnSp>
      <p:sp>
        <p:nvSpPr>
          <p:cNvPr id="380" name="Shape 380"/>
          <p:cNvSpPr/>
          <p:nvPr/>
        </p:nvSpPr>
        <p:spPr>
          <a:xfrm>
            <a:off x="3246469" y="2670300"/>
            <a:ext cx="174300" cy="1932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cxnSp>
        <p:nvCxnSpPr>
          <p:cNvPr id="385" name="Shape 38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86" name="Shape 38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87" name="Shape 387"/>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sp>
        <p:nvSpPr>
          <p:cNvPr id="388" name="Shape 388"/>
          <p:cNvSpPr/>
          <p:nvPr/>
        </p:nvSpPr>
        <p:spPr>
          <a:xfrm>
            <a:off x="326225" y="2199575"/>
            <a:ext cx="1388400" cy="2280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89" name="Shape 389"/>
          <p:cNvPicPr preferRelativeResize="0"/>
          <p:nvPr/>
        </p:nvPicPr>
        <p:blipFill>
          <a:blip r:embed="rId4">
            <a:alphaModFix/>
          </a:blip>
          <a:stretch>
            <a:fillRect/>
          </a:stretch>
        </p:blipFill>
        <p:spPr>
          <a:xfrm>
            <a:off x="2041137" y="1369425"/>
            <a:ext cx="1745961" cy="3416987"/>
          </a:xfrm>
          <a:prstGeom prst="rect">
            <a:avLst/>
          </a:prstGeom>
          <a:noFill/>
          <a:ln>
            <a:noFill/>
          </a:ln>
        </p:spPr>
      </p:pic>
      <p:cxnSp>
        <p:nvCxnSpPr>
          <p:cNvPr id="390" name="Shape 390"/>
          <p:cNvCxnSpPr>
            <a:stCxn id="388" idx="3"/>
          </p:cNvCxnSpPr>
          <p:nvPr/>
        </p:nvCxnSpPr>
        <p:spPr>
          <a:xfrm>
            <a:off x="1714625" y="2313575"/>
            <a:ext cx="975000" cy="5289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cxnSp>
        <p:nvCxnSpPr>
          <p:cNvPr id="395" name="Shape 39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396" name="Shape 39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397" name="Shape 397"/>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sp>
        <p:nvSpPr>
          <p:cNvPr id="398" name="Shape 398"/>
          <p:cNvSpPr/>
          <p:nvPr/>
        </p:nvSpPr>
        <p:spPr>
          <a:xfrm>
            <a:off x="326225" y="2199575"/>
            <a:ext cx="1388400" cy="2280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99" name="Shape 399"/>
          <p:cNvPicPr preferRelativeResize="0"/>
          <p:nvPr/>
        </p:nvPicPr>
        <p:blipFill>
          <a:blip r:embed="rId4">
            <a:alphaModFix/>
          </a:blip>
          <a:stretch>
            <a:fillRect/>
          </a:stretch>
        </p:blipFill>
        <p:spPr>
          <a:xfrm>
            <a:off x="2041137" y="1369425"/>
            <a:ext cx="1745961" cy="3416987"/>
          </a:xfrm>
          <a:prstGeom prst="rect">
            <a:avLst/>
          </a:prstGeom>
          <a:noFill/>
          <a:ln>
            <a:noFill/>
          </a:ln>
        </p:spPr>
      </p:pic>
      <p:cxnSp>
        <p:nvCxnSpPr>
          <p:cNvPr id="400" name="Shape 400"/>
          <p:cNvCxnSpPr>
            <a:stCxn id="398" idx="3"/>
          </p:cNvCxnSpPr>
          <p:nvPr/>
        </p:nvCxnSpPr>
        <p:spPr>
          <a:xfrm>
            <a:off x="1714625" y="2313575"/>
            <a:ext cx="975000" cy="528900"/>
          </a:xfrm>
          <a:prstGeom prst="straightConnector1">
            <a:avLst/>
          </a:prstGeom>
          <a:noFill/>
          <a:ln cap="flat" cmpd="sng" w="19050">
            <a:solidFill>
              <a:srgbClr val="FF0000"/>
            </a:solidFill>
            <a:prstDash val="solid"/>
            <a:round/>
            <a:headEnd len="lg" w="lg" type="none"/>
            <a:tailEnd len="lg" w="lg" type="triangle"/>
          </a:ln>
        </p:spPr>
      </p:cxnSp>
      <p:pic>
        <p:nvPicPr>
          <p:cNvPr id="401" name="Shape 401"/>
          <p:cNvPicPr preferRelativeResize="0"/>
          <p:nvPr/>
        </p:nvPicPr>
        <p:blipFill>
          <a:blip r:embed="rId5">
            <a:alphaModFix/>
          </a:blip>
          <a:stretch>
            <a:fillRect/>
          </a:stretch>
        </p:blipFill>
        <p:spPr>
          <a:xfrm>
            <a:off x="3979250" y="1364262"/>
            <a:ext cx="1710750" cy="3427320"/>
          </a:xfrm>
          <a:prstGeom prst="rect">
            <a:avLst/>
          </a:prstGeom>
          <a:noFill/>
          <a:ln>
            <a:noFill/>
          </a:ln>
        </p:spPr>
      </p:pic>
      <p:cxnSp>
        <p:nvCxnSpPr>
          <p:cNvPr id="402" name="Shape 402"/>
          <p:cNvCxnSpPr/>
          <p:nvPr/>
        </p:nvCxnSpPr>
        <p:spPr>
          <a:xfrm>
            <a:off x="3099675" y="2813475"/>
            <a:ext cx="1248300" cy="177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Tasks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cxnSp>
        <p:nvCxnSpPr>
          <p:cNvPr id="407" name="Shape 40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08" name="Shape 40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409" name="Shape 409"/>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sp>
        <p:nvSpPr>
          <p:cNvPr id="410" name="Shape 410"/>
          <p:cNvSpPr/>
          <p:nvPr/>
        </p:nvSpPr>
        <p:spPr>
          <a:xfrm>
            <a:off x="326225" y="2199575"/>
            <a:ext cx="1388400" cy="2280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11" name="Shape 411"/>
          <p:cNvPicPr preferRelativeResize="0"/>
          <p:nvPr/>
        </p:nvPicPr>
        <p:blipFill>
          <a:blip r:embed="rId4">
            <a:alphaModFix/>
          </a:blip>
          <a:stretch>
            <a:fillRect/>
          </a:stretch>
        </p:blipFill>
        <p:spPr>
          <a:xfrm>
            <a:off x="2041137" y="1369425"/>
            <a:ext cx="1745961" cy="3416987"/>
          </a:xfrm>
          <a:prstGeom prst="rect">
            <a:avLst/>
          </a:prstGeom>
          <a:noFill/>
          <a:ln>
            <a:noFill/>
          </a:ln>
        </p:spPr>
      </p:pic>
      <p:cxnSp>
        <p:nvCxnSpPr>
          <p:cNvPr id="412" name="Shape 412"/>
          <p:cNvCxnSpPr>
            <a:stCxn id="410" idx="3"/>
          </p:cNvCxnSpPr>
          <p:nvPr/>
        </p:nvCxnSpPr>
        <p:spPr>
          <a:xfrm>
            <a:off x="1714625" y="2313575"/>
            <a:ext cx="975000" cy="528900"/>
          </a:xfrm>
          <a:prstGeom prst="straightConnector1">
            <a:avLst/>
          </a:prstGeom>
          <a:noFill/>
          <a:ln cap="flat" cmpd="sng" w="19050">
            <a:solidFill>
              <a:srgbClr val="FF0000"/>
            </a:solidFill>
            <a:prstDash val="solid"/>
            <a:round/>
            <a:headEnd len="lg" w="lg" type="none"/>
            <a:tailEnd len="lg" w="lg" type="triangle"/>
          </a:ln>
        </p:spPr>
      </p:cxnSp>
      <p:pic>
        <p:nvPicPr>
          <p:cNvPr id="413" name="Shape 413"/>
          <p:cNvPicPr preferRelativeResize="0"/>
          <p:nvPr/>
        </p:nvPicPr>
        <p:blipFill>
          <a:blip r:embed="rId5">
            <a:alphaModFix/>
          </a:blip>
          <a:stretch>
            <a:fillRect/>
          </a:stretch>
        </p:blipFill>
        <p:spPr>
          <a:xfrm>
            <a:off x="3979250" y="1364262"/>
            <a:ext cx="1710750" cy="3427320"/>
          </a:xfrm>
          <a:prstGeom prst="rect">
            <a:avLst/>
          </a:prstGeom>
          <a:noFill/>
          <a:ln>
            <a:noFill/>
          </a:ln>
        </p:spPr>
      </p:pic>
      <p:cxnSp>
        <p:nvCxnSpPr>
          <p:cNvPr id="414" name="Shape 414"/>
          <p:cNvCxnSpPr/>
          <p:nvPr/>
        </p:nvCxnSpPr>
        <p:spPr>
          <a:xfrm>
            <a:off x="3099675" y="2813475"/>
            <a:ext cx="1248300" cy="17700"/>
          </a:xfrm>
          <a:prstGeom prst="straightConnector1">
            <a:avLst/>
          </a:prstGeom>
          <a:noFill/>
          <a:ln cap="flat" cmpd="sng" w="19050">
            <a:solidFill>
              <a:srgbClr val="FF0000"/>
            </a:solidFill>
            <a:prstDash val="solid"/>
            <a:round/>
            <a:headEnd len="lg" w="lg" type="none"/>
            <a:tailEnd len="lg" w="lg" type="triangle"/>
          </a:ln>
        </p:spPr>
      </p:cxnSp>
      <p:sp>
        <p:nvSpPr>
          <p:cNvPr id="415" name="Shape 415"/>
          <p:cNvSpPr/>
          <p:nvPr/>
        </p:nvSpPr>
        <p:spPr>
          <a:xfrm>
            <a:off x="4210473" y="2563066"/>
            <a:ext cx="1248300" cy="2280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16" name="Shape 416"/>
          <p:cNvPicPr preferRelativeResize="0"/>
          <p:nvPr/>
        </p:nvPicPr>
        <p:blipFill>
          <a:blip r:embed="rId6">
            <a:alphaModFix/>
          </a:blip>
          <a:stretch>
            <a:fillRect/>
          </a:stretch>
        </p:blipFill>
        <p:spPr>
          <a:xfrm>
            <a:off x="5926074" y="1346926"/>
            <a:ext cx="1710749" cy="3444647"/>
          </a:xfrm>
          <a:prstGeom prst="rect">
            <a:avLst/>
          </a:prstGeom>
          <a:noFill/>
          <a:ln>
            <a:noFill/>
          </a:ln>
        </p:spPr>
      </p:pic>
      <p:cxnSp>
        <p:nvCxnSpPr>
          <p:cNvPr id="417" name="Shape 417"/>
          <p:cNvCxnSpPr/>
          <p:nvPr/>
        </p:nvCxnSpPr>
        <p:spPr>
          <a:xfrm flipH="1" rot="10800000">
            <a:off x="5458775" y="2528662"/>
            <a:ext cx="894900" cy="200100"/>
          </a:xfrm>
          <a:prstGeom prst="straightConnector1">
            <a:avLst/>
          </a:prstGeom>
          <a:noFill/>
          <a:ln cap="flat" cmpd="sng" w="19050">
            <a:solidFill>
              <a:srgbClr val="FF0000"/>
            </a:solidFill>
            <a:prstDash val="solid"/>
            <a:round/>
            <a:headEnd len="lg" w="lg" type="none"/>
            <a:tailEnd len="lg" w="lg" type="triangle"/>
          </a:ln>
        </p:spPr>
      </p:cxnSp>
      <p:pic>
        <p:nvPicPr>
          <p:cNvPr id="418" name="Shape 418"/>
          <p:cNvPicPr preferRelativeResize="0"/>
          <p:nvPr/>
        </p:nvPicPr>
        <p:blipFill rotWithShape="1">
          <a:blip r:embed="rId7">
            <a:alphaModFix/>
          </a:blip>
          <a:srcRect b="10290" l="27885" r="28556" t="15249"/>
          <a:stretch/>
        </p:blipFill>
        <p:spPr>
          <a:xfrm>
            <a:off x="6435474" y="1858943"/>
            <a:ext cx="691949" cy="200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cxnSp>
        <p:nvCxnSpPr>
          <p:cNvPr id="423" name="Shape 42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24" name="Shape 42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425" name="Shape 425"/>
          <p:cNvPicPr preferRelativeResize="0"/>
          <p:nvPr/>
        </p:nvPicPr>
        <p:blipFill rotWithShape="1">
          <a:blip r:embed="rId3">
            <a:alphaModFix/>
          </a:blip>
          <a:srcRect b="0" l="3920" r="0" t="517"/>
          <a:stretch/>
        </p:blipFill>
        <p:spPr>
          <a:xfrm>
            <a:off x="138225" y="1373075"/>
            <a:ext cx="1710749" cy="3409697"/>
          </a:xfrm>
          <a:prstGeom prst="rect">
            <a:avLst/>
          </a:prstGeom>
          <a:noFill/>
          <a:ln>
            <a:noFill/>
          </a:ln>
        </p:spPr>
      </p:pic>
      <p:sp>
        <p:nvSpPr>
          <p:cNvPr id="426" name="Shape 426"/>
          <p:cNvSpPr/>
          <p:nvPr/>
        </p:nvSpPr>
        <p:spPr>
          <a:xfrm>
            <a:off x="326225" y="2199575"/>
            <a:ext cx="1388400" cy="2280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27" name="Shape 427"/>
          <p:cNvPicPr preferRelativeResize="0"/>
          <p:nvPr/>
        </p:nvPicPr>
        <p:blipFill>
          <a:blip r:embed="rId4">
            <a:alphaModFix/>
          </a:blip>
          <a:stretch>
            <a:fillRect/>
          </a:stretch>
        </p:blipFill>
        <p:spPr>
          <a:xfrm>
            <a:off x="2041137" y="1369425"/>
            <a:ext cx="1745961" cy="3416987"/>
          </a:xfrm>
          <a:prstGeom prst="rect">
            <a:avLst/>
          </a:prstGeom>
          <a:noFill/>
          <a:ln>
            <a:noFill/>
          </a:ln>
        </p:spPr>
      </p:pic>
      <p:cxnSp>
        <p:nvCxnSpPr>
          <p:cNvPr id="428" name="Shape 428"/>
          <p:cNvCxnSpPr>
            <a:stCxn id="426" idx="3"/>
          </p:cNvCxnSpPr>
          <p:nvPr/>
        </p:nvCxnSpPr>
        <p:spPr>
          <a:xfrm>
            <a:off x="1714625" y="2313575"/>
            <a:ext cx="975000" cy="528900"/>
          </a:xfrm>
          <a:prstGeom prst="straightConnector1">
            <a:avLst/>
          </a:prstGeom>
          <a:noFill/>
          <a:ln cap="flat" cmpd="sng" w="19050">
            <a:solidFill>
              <a:srgbClr val="FF0000"/>
            </a:solidFill>
            <a:prstDash val="solid"/>
            <a:round/>
            <a:headEnd len="lg" w="lg" type="none"/>
            <a:tailEnd len="lg" w="lg" type="triangle"/>
          </a:ln>
        </p:spPr>
      </p:cxnSp>
      <p:pic>
        <p:nvPicPr>
          <p:cNvPr id="429" name="Shape 429"/>
          <p:cNvPicPr preferRelativeResize="0"/>
          <p:nvPr/>
        </p:nvPicPr>
        <p:blipFill>
          <a:blip r:embed="rId5">
            <a:alphaModFix/>
          </a:blip>
          <a:stretch>
            <a:fillRect/>
          </a:stretch>
        </p:blipFill>
        <p:spPr>
          <a:xfrm>
            <a:off x="3979250" y="1364262"/>
            <a:ext cx="1710750" cy="3427320"/>
          </a:xfrm>
          <a:prstGeom prst="rect">
            <a:avLst/>
          </a:prstGeom>
          <a:noFill/>
          <a:ln>
            <a:noFill/>
          </a:ln>
        </p:spPr>
      </p:pic>
      <p:cxnSp>
        <p:nvCxnSpPr>
          <p:cNvPr id="430" name="Shape 430"/>
          <p:cNvCxnSpPr/>
          <p:nvPr/>
        </p:nvCxnSpPr>
        <p:spPr>
          <a:xfrm>
            <a:off x="3099675" y="2813475"/>
            <a:ext cx="1248300" cy="17700"/>
          </a:xfrm>
          <a:prstGeom prst="straightConnector1">
            <a:avLst/>
          </a:prstGeom>
          <a:noFill/>
          <a:ln cap="flat" cmpd="sng" w="19050">
            <a:solidFill>
              <a:srgbClr val="FF0000"/>
            </a:solidFill>
            <a:prstDash val="solid"/>
            <a:round/>
            <a:headEnd len="lg" w="lg" type="none"/>
            <a:tailEnd len="lg" w="lg" type="triangle"/>
          </a:ln>
        </p:spPr>
      </p:cxnSp>
      <p:pic>
        <p:nvPicPr>
          <p:cNvPr id="431" name="Shape 431"/>
          <p:cNvPicPr preferRelativeResize="0"/>
          <p:nvPr/>
        </p:nvPicPr>
        <p:blipFill rotWithShape="1">
          <a:blip r:embed="rId6">
            <a:alphaModFix/>
          </a:blip>
          <a:srcRect b="0" l="6217" r="0" t="2018"/>
          <a:stretch/>
        </p:blipFill>
        <p:spPr>
          <a:xfrm>
            <a:off x="5941675" y="1382400"/>
            <a:ext cx="1660850" cy="3391027"/>
          </a:xfrm>
          <a:prstGeom prst="rect">
            <a:avLst/>
          </a:prstGeom>
          <a:noFill/>
          <a:ln>
            <a:noFill/>
          </a:ln>
        </p:spPr>
      </p:pic>
      <p:sp>
        <p:nvSpPr>
          <p:cNvPr id="432" name="Shape 432"/>
          <p:cNvSpPr/>
          <p:nvPr/>
        </p:nvSpPr>
        <p:spPr>
          <a:xfrm>
            <a:off x="4210473" y="2563066"/>
            <a:ext cx="1248300" cy="2280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33" name="Shape 433"/>
          <p:cNvCxnSpPr/>
          <p:nvPr/>
        </p:nvCxnSpPr>
        <p:spPr>
          <a:xfrm flipH="1" rot="10800000">
            <a:off x="5458775" y="2528662"/>
            <a:ext cx="894900" cy="2001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cxnSp>
        <p:nvCxnSpPr>
          <p:cNvPr id="438" name="Shape 438"/>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39" name="Shape 439"/>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440" name="Shape 440"/>
          <p:cNvPicPr preferRelativeResize="0"/>
          <p:nvPr/>
        </p:nvPicPr>
        <p:blipFill rotWithShape="1">
          <a:blip r:embed="rId3">
            <a:alphaModFix/>
          </a:blip>
          <a:srcRect b="878" l="5931" r="3791" t="2577"/>
          <a:stretch/>
        </p:blipFill>
        <p:spPr>
          <a:xfrm>
            <a:off x="713475" y="1373075"/>
            <a:ext cx="1710750" cy="34665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cxnSp>
        <p:nvCxnSpPr>
          <p:cNvPr id="445" name="Shape 44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46" name="Shape 44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447" name="Shape 447"/>
          <p:cNvPicPr preferRelativeResize="0"/>
          <p:nvPr/>
        </p:nvPicPr>
        <p:blipFill rotWithShape="1">
          <a:blip r:embed="rId3">
            <a:alphaModFix/>
          </a:blip>
          <a:srcRect b="878" l="5931" r="3791" t="2577"/>
          <a:stretch/>
        </p:blipFill>
        <p:spPr>
          <a:xfrm>
            <a:off x="713475" y="1373075"/>
            <a:ext cx="1710750" cy="3466548"/>
          </a:xfrm>
          <a:prstGeom prst="rect">
            <a:avLst/>
          </a:prstGeom>
          <a:noFill/>
          <a:ln>
            <a:noFill/>
          </a:ln>
        </p:spPr>
      </p:pic>
      <p:sp>
        <p:nvSpPr>
          <p:cNvPr id="448" name="Shape 448"/>
          <p:cNvSpPr/>
          <p:nvPr/>
        </p:nvSpPr>
        <p:spPr>
          <a:xfrm>
            <a:off x="1796950" y="4094325"/>
            <a:ext cx="511800" cy="2844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49" name="Shape 449"/>
          <p:cNvPicPr preferRelativeResize="0"/>
          <p:nvPr/>
        </p:nvPicPr>
        <p:blipFill rotWithShape="1">
          <a:blip r:embed="rId4">
            <a:alphaModFix/>
          </a:blip>
          <a:srcRect b="0" l="3063" r="0" t="1302"/>
          <a:stretch/>
        </p:blipFill>
        <p:spPr>
          <a:xfrm>
            <a:off x="2576625" y="1373075"/>
            <a:ext cx="1710749" cy="3465985"/>
          </a:xfrm>
          <a:prstGeom prst="rect">
            <a:avLst/>
          </a:prstGeom>
          <a:noFill/>
          <a:ln>
            <a:noFill/>
          </a:ln>
        </p:spPr>
      </p:pic>
      <p:cxnSp>
        <p:nvCxnSpPr>
          <p:cNvPr id="450" name="Shape 450"/>
          <p:cNvCxnSpPr/>
          <p:nvPr/>
        </p:nvCxnSpPr>
        <p:spPr>
          <a:xfrm flipH="1" rot="10800000">
            <a:off x="2129325" y="2809067"/>
            <a:ext cx="577500" cy="12852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cxnSp>
        <p:nvCxnSpPr>
          <p:cNvPr id="455" name="Shape 45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56" name="Shape 45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457" name="Shape 457"/>
          <p:cNvPicPr preferRelativeResize="0"/>
          <p:nvPr/>
        </p:nvPicPr>
        <p:blipFill rotWithShape="1">
          <a:blip r:embed="rId3">
            <a:alphaModFix/>
          </a:blip>
          <a:srcRect b="878" l="5931" r="3791" t="2577"/>
          <a:stretch/>
        </p:blipFill>
        <p:spPr>
          <a:xfrm>
            <a:off x="713475" y="1373075"/>
            <a:ext cx="1710750" cy="3466548"/>
          </a:xfrm>
          <a:prstGeom prst="rect">
            <a:avLst/>
          </a:prstGeom>
          <a:noFill/>
          <a:ln>
            <a:noFill/>
          </a:ln>
        </p:spPr>
      </p:pic>
      <p:sp>
        <p:nvSpPr>
          <p:cNvPr id="458" name="Shape 458"/>
          <p:cNvSpPr/>
          <p:nvPr/>
        </p:nvSpPr>
        <p:spPr>
          <a:xfrm>
            <a:off x="1796950" y="4094325"/>
            <a:ext cx="511800" cy="2844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59" name="Shape 459"/>
          <p:cNvPicPr preferRelativeResize="0"/>
          <p:nvPr/>
        </p:nvPicPr>
        <p:blipFill rotWithShape="1">
          <a:blip r:embed="rId4">
            <a:alphaModFix/>
          </a:blip>
          <a:srcRect b="0" l="3063" r="0" t="1302"/>
          <a:stretch/>
        </p:blipFill>
        <p:spPr>
          <a:xfrm>
            <a:off x="2576625" y="1373075"/>
            <a:ext cx="1710749" cy="3465985"/>
          </a:xfrm>
          <a:prstGeom prst="rect">
            <a:avLst/>
          </a:prstGeom>
          <a:noFill/>
          <a:ln>
            <a:noFill/>
          </a:ln>
        </p:spPr>
      </p:pic>
      <p:cxnSp>
        <p:nvCxnSpPr>
          <p:cNvPr id="460" name="Shape 460"/>
          <p:cNvCxnSpPr/>
          <p:nvPr/>
        </p:nvCxnSpPr>
        <p:spPr>
          <a:xfrm flipH="1" rot="10800000">
            <a:off x="2129325" y="2809067"/>
            <a:ext cx="577500" cy="1285200"/>
          </a:xfrm>
          <a:prstGeom prst="straightConnector1">
            <a:avLst/>
          </a:prstGeom>
          <a:noFill/>
          <a:ln cap="flat" cmpd="sng" w="19050">
            <a:solidFill>
              <a:srgbClr val="FF0000"/>
            </a:solidFill>
            <a:prstDash val="solid"/>
            <a:round/>
            <a:headEnd len="lg" w="lg" type="none"/>
            <a:tailEnd len="lg" w="lg" type="triangle"/>
          </a:ln>
        </p:spPr>
      </p:cxnSp>
      <p:sp>
        <p:nvSpPr>
          <p:cNvPr id="461" name="Shape 461"/>
          <p:cNvSpPr/>
          <p:nvPr/>
        </p:nvSpPr>
        <p:spPr>
          <a:xfrm>
            <a:off x="2706825" y="2051700"/>
            <a:ext cx="1458600" cy="2844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62" name="Shape 462"/>
          <p:cNvPicPr preferRelativeResize="0"/>
          <p:nvPr/>
        </p:nvPicPr>
        <p:blipFill rotWithShape="1">
          <a:blip r:embed="rId5">
            <a:alphaModFix/>
          </a:blip>
          <a:srcRect b="903" l="5833" r="2439" t="1990"/>
          <a:stretch/>
        </p:blipFill>
        <p:spPr>
          <a:xfrm>
            <a:off x="4439775" y="1373075"/>
            <a:ext cx="1710750" cy="3465975"/>
          </a:xfrm>
          <a:prstGeom prst="rect">
            <a:avLst/>
          </a:prstGeom>
          <a:noFill/>
          <a:ln>
            <a:noFill/>
          </a:ln>
        </p:spPr>
      </p:pic>
      <p:cxnSp>
        <p:nvCxnSpPr>
          <p:cNvPr id="463" name="Shape 463"/>
          <p:cNvCxnSpPr/>
          <p:nvPr/>
        </p:nvCxnSpPr>
        <p:spPr>
          <a:xfrm>
            <a:off x="4165425" y="2222242"/>
            <a:ext cx="486300" cy="69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cxnSp>
        <p:nvCxnSpPr>
          <p:cNvPr id="468" name="Shape 468"/>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69" name="Shape 469"/>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Medium-Fi Task Flow</a:t>
            </a:r>
          </a:p>
        </p:txBody>
      </p:sp>
      <p:pic>
        <p:nvPicPr>
          <p:cNvPr id="470" name="Shape 470"/>
          <p:cNvPicPr preferRelativeResize="0"/>
          <p:nvPr/>
        </p:nvPicPr>
        <p:blipFill rotWithShape="1">
          <a:blip r:embed="rId3">
            <a:alphaModFix/>
          </a:blip>
          <a:srcRect b="878" l="5931" r="3791" t="2577"/>
          <a:stretch/>
        </p:blipFill>
        <p:spPr>
          <a:xfrm>
            <a:off x="713475" y="1373075"/>
            <a:ext cx="1710750" cy="3466548"/>
          </a:xfrm>
          <a:prstGeom prst="rect">
            <a:avLst/>
          </a:prstGeom>
          <a:noFill/>
          <a:ln>
            <a:noFill/>
          </a:ln>
        </p:spPr>
      </p:pic>
      <p:sp>
        <p:nvSpPr>
          <p:cNvPr id="471" name="Shape 471"/>
          <p:cNvSpPr/>
          <p:nvPr/>
        </p:nvSpPr>
        <p:spPr>
          <a:xfrm>
            <a:off x="1796950" y="4094325"/>
            <a:ext cx="511800" cy="2844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72" name="Shape 472"/>
          <p:cNvPicPr preferRelativeResize="0"/>
          <p:nvPr/>
        </p:nvPicPr>
        <p:blipFill rotWithShape="1">
          <a:blip r:embed="rId4">
            <a:alphaModFix/>
          </a:blip>
          <a:srcRect b="0" l="3063" r="0" t="1302"/>
          <a:stretch/>
        </p:blipFill>
        <p:spPr>
          <a:xfrm>
            <a:off x="2576625" y="1373075"/>
            <a:ext cx="1710749" cy="3465985"/>
          </a:xfrm>
          <a:prstGeom prst="rect">
            <a:avLst/>
          </a:prstGeom>
          <a:noFill/>
          <a:ln>
            <a:noFill/>
          </a:ln>
        </p:spPr>
      </p:pic>
      <p:cxnSp>
        <p:nvCxnSpPr>
          <p:cNvPr id="473" name="Shape 473"/>
          <p:cNvCxnSpPr/>
          <p:nvPr/>
        </p:nvCxnSpPr>
        <p:spPr>
          <a:xfrm flipH="1" rot="10800000">
            <a:off x="2129325" y="2809067"/>
            <a:ext cx="577500" cy="1285200"/>
          </a:xfrm>
          <a:prstGeom prst="straightConnector1">
            <a:avLst/>
          </a:prstGeom>
          <a:noFill/>
          <a:ln cap="flat" cmpd="sng" w="19050">
            <a:solidFill>
              <a:srgbClr val="FF0000"/>
            </a:solidFill>
            <a:prstDash val="solid"/>
            <a:round/>
            <a:headEnd len="lg" w="lg" type="none"/>
            <a:tailEnd len="lg" w="lg" type="triangle"/>
          </a:ln>
        </p:spPr>
      </p:cxnSp>
      <p:sp>
        <p:nvSpPr>
          <p:cNvPr id="474" name="Shape 474"/>
          <p:cNvSpPr/>
          <p:nvPr/>
        </p:nvSpPr>
        <p:spPr>
          <a:xfrm>
            <a:off x="2706825" y="2280300"/>
            <a:ext cx="1458600" cy="284400"/>
          </a:xfrm>
          <a:prstGeom prst="frame">
            <a:avLst>
              <a:gd fmla="val 1123" name="adj1"/>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75" name="Shape 475"/>
          <p:cNvPicPr preferRelativeResize="0"/>
          <p:nvPr/>
        </p:nvPicPr>
        <p:blipFill rotWithShape="1">
          <a:blip r:embed="rId5">
            <a:alphaModFix/>
          </a:blip>
          <a:srcRect b="1289" l="4734" r="0" t="1045"/>
          <a:stretch/>
        </p:blipFill>
        <p:spPr>
          <a:xfrm>
            <a:off x="4439775" y="1373074"/>
            <a:ext cx="1761584" cy="3466550"/>
          </a:xfrm>
          <a:prstGeom prst="rect">
            <a:avLst/>
          </a:prstGeom>
          <a:noFill/>
          <a:ln>
            <a:noFill/>
          </a:ln>
        </p:spPr>
      </p:pic>
      <p:cxnSp>
        <p:nvCxnSpPr>
          <p:cNvPr id="476" name="Shape 476"/>
          <p:cNvCxnSpPr/>
          <p:nvPr/>
        </p:nvCxnSpPr>
        <p:spPr>
          <a:xfrm>
            <a:off x="4165425" y="2419042"/>
            <a:ext cx="486300" cy="69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cxnSp>
        <p:nvCxnSpPr>
          <p:cNvPr id="481" name="Shape 481"/>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82" name="Shape 482"/>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Prototype Tools</a:t>
            </a:r>
          </a:p>
        </p:txBody>
      </p:sp>
      <p:sp>
        <p:nvSpPr>
          <p:cNvPr id="483" name="Shape 483"/>
          <p:cNvSpPr txBox="1"/>
          <p:nvPr/>
        </p:nvSpPr>
        <p:spPr>
          <a:xfrm>
            <a:off x="425825" y="1191325"/>
            <a:ext cx="5511900" cy="3366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3000">
                <a:solidFill>
                  <a:srgbClr val="FFFFFF"/>
                </a:solidFill>
                <a:latin typeface="Source Sans Pro"/>
                <a:ea typeface="Source Sans Pro"/>
                <a:cs typeface="Source Sans Pro"/>
                <a:sym typeface="Source Sans Pro"/>
              </a:rPr>
              <a:t>Proto.io </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Easy drag-drop interface </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Predefined iOS tools </a:t>
            </a:r>
          </a:p>
          <a:p>
            <a:pPr lvl="0" rtl="0">
              <a:lnSpc>
                <a:spcPct val="115000"/>
              </a:lnSpc>
              <a:spcBef>
                <a:spcPts val="0"/>
              </a:spcBef>
              <a:buNone/>
            </a:pPr>
            <a:r>
              <a:t/>
            </a:r>
            <a:endParaRPr sz="2400">
              <a:solidFill>
                <a:srgbClr val="FF0000"/>
              </a:solidFill>
              <a:latin typeface="Source Sans Pro"/>
              <a:ea typeface="Source Sans Pro"/>
              <a:cs typeface="Source Sans Pro"/>
              <a:sym typeface="Source Sans Pro"/>
            </a:endParaRP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Changes weren’t consistent across screens</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Couldn’t create your own elements </a:t>
            </a:r>
          </a:p>
        </p:txBody>
      </p:sp>
      <p:pic>
        <p:nvPicPr>
          <p:cNvPr id="484" name="Shape 484"/>
          <p:cNvPicPr preferRelativeResize="0"/>
          <p:nvPr/>
        </p:nvPicPr>
        <p:blipFill rotWithShape="1">
          <a:blip r:embed="rId3">
            <a:alphaModFix/>
          </a:blip>
          <a:srcRect b="878" l="5931" r="3791" t="2577"/>
          <a:stretch/>
        </p:blipFill>
        <p:spPr>
          <a:xfrm>
            <a:off x="6572350" y="1191325"/>
            <a:ext cx="1781913" cy="3610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cxnSp>
        <p:nvCxnSpPr>
          <p:cNvPr id="489" name="Shape 489"/>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90" name="Shape 490"/>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Limitations/ Trade-offs</a:t>
            </a:r>
          </a:p>
        </p:txBody>
      </p:sp>
      <p:sp>
        <p:nvSpPr>
          <p:cNvPr id="491" name="Shape 491"/>
          <p:cNvSpPr txBox="1"/>
          <p:nvPr/>
        </p:nvSpPr>
        <p:spPr>
          <a:xfrm>
            <a:off x="219625" y="1324475"/>
            <a:ext cx="5513100" cy="32994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Basic variable functionality</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No push notifications</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Not all articles have classification description </a:t>
            </a:r>
          </a:p>
          <a:p>
            <a:pPr indent="-381000" lvl="0" marL="457200" rtl="0">
              <a:lnSpc>
                <a:spcPct val="115000"/>
              </a:lnSpc>
              <a:spcBef>
                <a:spcPts val="0"/>
              </a:spcBef>
              <a:buClr>
                <a:srgbClr val="FFFFFF"/>
              </a:buClr>
              <a:buSzPct val="100000"/>
              <a:buFont typeface="Source Sans Pro"/>
              <a:buChar char="-"/>
            </a:pPr>
            <a:r>
              <a:rPr lang="en" sz="2400">
                <a:solidFill>
                  <a:schemeClr val="lt1"/>
                </a:solidFill>
                <a:latin typeface="Source Sans Pro"/>
                <a:ea typeface="Source Sans Pro"/>
                <a:cs typeface="Source Sans Pro"/>
                <a:sym typeface="Source Sans Pro"/>
              </a:rPr>
              <a:t>No scrolling</a:t>
            </a:r>
          </a:p>
        </p:txBody>
      </p:sp>
      <p:pic>
        <p:nvPicPr>
          <p:cNvPr id="492" name="Shape 492"/>
          <p:cNvPicPr preferRelativeResize="0"/>
          <p:nvPr/>
        </p:nvPicPr>
        <p:blipFill rotWithShape="1">
          <a:blip r:embed="rId3">
            <a:alphaModFix/>
          </a:blip>
          <a:srcRect b="1670" l="4699" r="2972" t="1185"/>
          <a:stretch/>
        </p:blipFill>
        <p:spPr>
          <a:xfrm>
            <a:off x="6587100" y="1248275"/>
            <a:ext cx="1749999" cy="3542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cxnSp>
        <p:nvCxnSpPr>
          <p:cNvPr id="497" name="Shape 497"/>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498" name="Shape 498"/>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Limitations/ Trade-offs</a:t>
            </a:r>
          </a:p>
        </p:txBody>
      </p:sp>
      <p:sp>
        <p:nvSpPr>
          <p:cNvPr id="499" name="Shape 499"/>
          <p:cNvSpPr txBox="1"/>
          <p:nvPr/>
        </p:nvSpPr>
        <p:spPr>
          <a:xfrm>
            <a:off x="219625" y="1324475"/>
            <a:ext cx="5513100" cy="32994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Basic variable functionality</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No push notifications</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Not all articles have classification description </a:t>
            </a:r>
          </a:p>
          <a:p>
            <a:pPr indent="-381000" lvl="0" marL="457200" rtl="0">
              <a:lnSpc>
                <a:spcPct val="115000"/>
              </a:lnSpc>
              <a:spcBef>
                <a:spcPts val="0"/>
              </a:spcBef>
              <a:buClr>
                <a:srgbClr val="FFFFFF"/>
              </a:buClr>
              <a:buSzPct val="100000"/>
              <a:buFont typeface="Source Sans Pro"/>
              <a:buChar char="-"/>
            </a:pPr>
            <a:r>
              <a:rPr lang="en" sz="2400">
                <a:solidFill>
                  <a:schemeClr val="lt1"/>
                </a:solidFill>
                <a:latin typeface="Source Sans Pro"/>
                <a:ea typeface="Source Sans Pro"/>
                <a:cs typeface="Source Sans Pro"/>
                <a:sym typeface="Source Sans Pro"/>
              </a:rPr>
              <a:t>No scrolling</a:t>
            </a:r>
          </a:p>
        </p:txBody>
      </p:sp>
      <p:pic>
        <p:nvPicPr>
          <p:cNvPr id="500" name="Shape 500"/>
          <p:cNvPicPr preferRelativeResize="0"/>
          <p:nvPr/>
        </p:nvPicPr>
        <p:blipFill rotWithShape="1">
          <a:blip r:embed="rId3">
            <a:alphaModFix/>
          </a:blip>
          <a:srcRect b="1360" l="3408" r="2694" t="1457"/>
          <a:stretch/>
        </p:blipFill>
        <p:spPr>
          <a:xfrm>
            <a:off x="6588225" y="1242837"/>
            <a:ext cx="1747760" cy="3462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cxnSp>
        <p:nvCxnSpPr>
          <p:cNvPr id="505" name="Shape 505"/>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506" name="Shape 506"/>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Wizard-of-Oz/ Hard Code</a:t>
            </a:r>
          </a:p>
        </p:txBody>
      </p:sp>
      <p:sp>
        <p:nvSpPr>
          <p:cNvPr id="507" name="Shape 507"/>
          <p:cNvSpPr txBox="1"/>
          <p:nvPr/>
        </p:nvSpPr>
        <p:spPr>
          <a:xfrm>
            <a:off x="326225" y="1182350"/>
            <a:ext cx="5812500" cy="3771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Wizard-of-Oz</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None</a:t>
            </a:r>
          </a:p>
          <a:p>
            <a:pPr lvl="0" rtl="0">
              <a:lnSpc>
                <a:spcPct val="115000"/>
              </a:lnSpc>
              <a:spcBef>
                <a:spcPts val="0"/>
              </a:spcBef>
              <a:buNone/>
            </a:pPr>
            <a:r>
              <a:t/>
            </a:r>
            <a:endParaRPr sz="2400">
              <a:solidFill>
                <a:srgbClr val="FFFFFF"/>
              </a:solidFill>
              <a:latin typeface="Source Sans Pro"/>
              <a:ea typeface="Source Sans Pro"/>
              <a:cs typeface="Source Sans Pro"/>
              <a:sym typeface="Source Sans Pro"/>
            </a:endParaRPr>
          </a:p>
          <a:p>
            <a:pPr lvl="0" rtl="0">
              <a:lnSpc>
                <a:spcPct val="115000"/>
              </a:lnSpc>
              <a:spcBef>
                <a:spcPts val="0"/>
              </a:spcBef>
              <a:buNone/>
            </a:pPr>
            <a:r>
              <a:rPr lang="en" sz="2400">
                <a:solidFill>
                  <a:srgbClr val="FFFFFF"/>
                </a:solidFill>
                <a:latin typeface="Source Sans Pro"/>
                <a:ea typeface="Source Sans Pro"/>
                <a:cs typeface="Source Sans Pro"/>
                <a:sym typeface="Source Sans Pro"/>
              </a:rPr>
              <a:t>Hard Code</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Specific articles/ distribution of articles</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Friends and friend’s rankings</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Add friend feature </a:t>
            </a:r>
          </a:p>
          <a:p>
            <a:pPr lvl="0" rtl="0">
              <a:lnSpc>
                <a:spcPct val="115000"/>
              </a:lnSpc>
              <a:spcBef>
                <a:spcPts val="0"/>
              </a:spcBef>
              <a:buNone/>
            </a:pPr>
            <a:r>
              <a:t/>
            </a:r>
            <a:endParaRPr sz="2400">
              <a:solidFill>
                <a:srgbClr val="FFFFFF"/>
              </a:solidFill>
              <a:latin typeface="Source Sans Pro"/>
              <a:ea typeface="Source Sans Pro"/>
              <a:cs typeface="Source Sans Pro"/>
              <a:sym typeface="Source Sans Pro"/>
            </a:endParaRPr>
          </a:p>
        </p:txBody>
      </p:sp>
      <p:pic>
        <p:nvPicPr>
          <p:cNvPr id="508" name="Shape 508"/>
          <p:cNvPicPr preferRelativeResize="0"/>
          <p:nvPr/>
        </p:nvPicPr>
        <p:blipFill rotWithShape="1">
          <a:blip r:embed="rId3">
            <a:alphaModFix/>
          </a:blip>
          <a:srcRect b="0" l="3920" r="0" t="517"/>
          <a:stretch/>
        </p:blipFill>
        <p:spPr>
          <a:xfrm>
            <a:off x="6587100" y="1275375"/>
            <a:ext cx="1750000" cy="34879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p:nvPr/>
        </p:nvSpPr>
        <p:spPr>
          <a:xfrm>
            <a:off x="119250" y="138000"/>
            <a:ext cx="7587300" cy="4768200"/>
          </a:xfrm>
          <a:prstGeom prst="triangle">
            <a:avLst>
              <a:gd fmla="val 50219"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 name="Shape 128"/>
          <p:cNvSpPr txBox="1"/>
          <p:nvPr>
            <p:ph idx="1" type="body"/>
          </p:nvPr>
        </p:nvSpPr>
        <p:spPr>
          <a:xfrm>
            <a:off x="2157450" y="582750"/>
            <a:ext cx="3548400" cy="16626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Set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goals for </a:t>
            </a:r>
          </a:p>
          <a:p>
            <a:pPr lvl="0" rtl="0" algn="ctr">
              <a:spcBef>
                <a:spcPts val="0"/>
              </a:spcBef>
              <a:spcAft>
                <a:spcPts val="0"/>
              </a:spcAft>
              <a:buNone/>
            </a:pPr>
            <a:r>
              <a:rPr lang="en" sz="2200">
                <a:solidFill>
                  <a:srgbClr val="FFFF00"/>
                </a:solidFill>
                <a:latin typeface="Source Sans Pro"/>
                <a:ea typeface="Source Sans Pro"/>
                <a:cs typeface="Source Sans Pro"/>
                <a:sym typeface="Source Sans Pro"/>
              </a:rPr>
              <a:t>quantity</a:t>
            </a:r>
            <a:r>
              <a:rPr lang="en" sz="2200">
                <a:solidFill>
                  <a:srgbClr val="FFFFFF"/>
                </a:solidFill>
                <a:latin typeface="Source Sans Pro"/>
                <a:ea typeface="Source Sans Pro"/>
                <a:cs typeface="Source Sans Pro"/>
                <a:sym typeface="Source Sans Pro"/>
              </a:rPr>
              <a:t>/ </a:t>
            </a:r>
            <a:r>
              <a:rPr lang="en" sz="2200">
                <a:solidFill>
                  <a:srgbClr val="FFFF00"/>
                </a:solidFill>
                <a:latin typeface="Source Sans Pro"/>
                <a:ea typeface="Source Sans Pro"/>
                <a:cs typeface="Source Sans Pro"/>
                <a:sym typeface="Source Sans Pro"/>
              </a:rPr>
              <a:t>diversity</a:t>
            </a:r>
            <a:r>
              <a:rPr lang="en" sz="2200">
                <a:solidFill>
                  <a:srgbClr val="FFFFFF"/>
                </a:solidFill>
                <a:latin typeface="Source Sans Pro"/>
                <a:ea typeface="Source Sans Pro"/>
                <a:cs typeface="Source Sans Pro"/>
                <a:sym typeface="Source Sans Pro"/>
              </a:rPr>
              <a:t>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of articles </a:t>
            </a:r>
          </a:p>
          <a:p>
            <a:pPr lvl="0" rtl="0">
              <a:spcBef>
                <a:spcPts val="0"/>
              </a:spcBef>
              <a:buNone/>
            </a:pPr>
            <a:r>
              <a:t/>
            </a:r>
            <a:endParaRPr sz="2000">
              <a:solidFill>
                <a:srgbClr val="FFFFFF"/>
              </a:solidFill>
              <a:latin typeface="Arial"/>
              <a:ea typeface="Arial"/>
              <a:cs typeface="Arial"/>
              <a:sym typeface="Arial"/>
            </a:endParaRPr>
          </a:p>
        </p:txBody>
      </p:sp>
      <p:sp>
        <p:nvSpPr>
          <p:cNvPr id="129" name="Shape 129"/>
          <p:cNvSpPr txBox="1"/>
          <p:nvPr>
            <p:ph idx="1" type="body"/>
          </p:nvPr>
        </p:nvSpPr>
        <p:spPr>
          <a:xfrm>
            <a:off x="5547600" y="920275"/>
            <a:ext cx="1452000" cy="4974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Simple</a:t>
            </a:r>
          </a:p>
          <a:p>
            <a:pPr lvl="0" rtl="0">
              <a:spcBef>
                <a:spcPts val="0"/>
              </a:spcBef>
              <a:buNone/>
            </a:pPr>
            <a:r>
              <a:t/>
            </a:r>
            <a:endParaRPr sz="3600">
              <a:solidFill>
                <a:srgbClr val="FFFFF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cxnSp>
        <p:nvCxnSpPr>
          <p:cNvPr id="513" name="Shape 513"/>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514" name="Shape 514"/>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Key Takeaways</a:t>
            </a:r>
          </a:p>
        </p:txBody>
      </p:sp>
      <p:sp>
        <p:nvSpPr>
          <p:cNvPr id="515" name="Shape 515"/>
          <p:cNvSpPr txBox="1"/>
          <p:nvPr/>
        </p:nvSpPr>
        <p:spPr>
          <a:xfrm>
            <a:off x="326225" y="1182350"/>
            <a:ext cx="8599200" cy="37719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Important to have a cohesive interface </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Sometimes things drawn on paper didn’t look good in app-form</a:t>
            </a:r>
          </a:p>
          <a:p>
            <a:pPr indent="-381000" lvl="0" marL="457200" rtl="0">
              <a:lnSpc>
                <a:spcPct val="115000"/>
              </a:lnSpc>
              <a:spcBef>
                <a:spcPts val="0"/>
              </a:spcBef>
              <a:buClr>
                <a:srgbClr val="FFFFFF"/>
              </a:buClr>
              <a:buSzPct val="100000"/>
              <a:buFont typeface="Source Sans Pro"/>
              <a:buChar char="-"/>
            </a:pPr>
            <a:r>
              <a:rPr lang="en" sz="2400">
                <a:solidFill>
                  <a:srgbClr val="FFFFFF"/>
                </a:solidFill>
                <a:latin typeface="Source Sans Pro"/>
                <a:ea typeface="Source Sans Pro"/>
                <a:cs typeface="Source Sans Pro"/>
                <a:sym typeface="Source Sans Pro"/>
              </a:rPr>
              <a:t>Adding features should be intentional</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x="0" y="0"/>
          <a:ext cx="0" cy="0"/>
          <a:chOff x="0" y="0"/>
          <a:chExt cx="0" cy="0"/>
        </a:xfrm>
      </p:grpSpPr>
      <p:sp>
        <p:nvSpPr>
          <p:cNvPr id="520" name="Shape 520"/>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Appendix</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idx="1" type="body"/>
          </p:nvPr>
        </p:nvSpPr>
        <p:spPr>
          <a:xfrm>
            <a:off x="250025" y="1230400"/>
            <a:ext cx="5121300" cy="3416400"/>
          </a:xfrm>
          <a:prstGeom prst="rect">
            <a:avLst/>
          </a:prstGeom>
          <a:noFill/>
        </p:spPr>
        <p:txBody>
          <a:bodyPr anchorCtr="0" anchor="t" bIns="91425" lIns="91425" rIns="91425" tIns="91425">
            <a:noAutofit/>
          </a:bodyPr>
          <a:lstStyle/>
          <a:p>
            <a:pPr lvl="0" rtl="0">
              <a:spcBef>
                <a:spcPts val="0"/>
              </a:spcBef>
              <a:buNone/>
            </a:pPr>
            <a:r>
              <a:t/>
            </a:r>
            <a:endParaRPr sz="2400">
              <a:solidFill>
                <a:srgbClr val="000000"/>
              </a:solidFill>
              <a:latin typeface="Arial"/>
              <a:ea typeface="Arial"/>
              <a:cs typeface="Arial"/>
              <a:sym typeface="Arial"/>
            </a:endParaRPr>
          </a:p>
        </p:txBody>
      </p:sp>
      <p:cxnSp>
        <p:nvCxnSpPr>
          <p:cNvPr id="526" name="Shape 526"/>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527" name="Shape 527"/>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Notes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p:nvPr/>
        </p:nvSpPr>
        <p:spPr>
          <a:xfrm>
            <a:off x="119250" y="138000"/>
            <a:ext cx="7587300" cy="4768200"/>
          </a:xfrm>
          <a:prstGeom prst="triangle">
            <a:avLst>
              <a:gd fmla="val 50219"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 name="Shape 135"/>
          <p:cNvSpPr txBox="1"/>
          <p:nvPr>
            <p:ph idx="1" type="body"/>
          </p:nvPr>
        </p:nvSpPr>
        <p:spPr>
          <a:xfrm>
            <a:off x="2157450" y="582750"/>
            <a:ext cx="3548400" cy="16626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Set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goals for </a:t>
            </a:r>
          </a:p>
          <a:p>
            <a:pPr lvl="0" rtl="0" algn="ctr">
              <a:spcBef>
                <a:spcPts val="0"/>
              </a:spcBef>
              <a:spcAft>
                <a:spcPts val="0"/>
              </a:spcAft>
              <a:buNone/>
            </a:pPr>
            <a:r>
              <a:rPr lang="en" sz="2200">
                <a:solidFill>
                  <a:srgbClr val="FFFF00"/>
                </a:solidFill>
                <a:latin typeface="Source Sans Pro"/>
                <a:ea typeface="Source Sans Pro"/>
                <a:cs typeface="Source Sans Pro"/>
                <a:sym typeface="Source Sans Pro"/>
              </a:rPr>
              <a:t>quantity</a:t>
            </a:r>
            <a:r>
              <a:rPr lang="en" sz="2200">
                <a:solidFill>
                  <a:srgbClr val="FFFFFF"/>
                </a:solidFill>
                <a:latin typeface="Source Sans Pro"/>
                <a:ea typeface="Source Sans Pro"/>
                <a:cs typeface="Source Sans Pro"/>
                <a:sym typeface="Source Sans Pro"/>
              </a:rPr>
              <a:t>/ </a:t>
            </a:r>
            <a:r>
              <a:rPr lang="en" sz="2200">
                <a:solidFill>
                  <a:srgbClr val="FFFF00"/>
                </a:solidFill>
                <a:latin typeface="Source Sans Pro"/>
                <a:ea typeface="Source Sans Pro"/>
                <a:cs typeface="Source Sans Pro"/>
                <a:sym typeface="Source Sans Pro"/>
              </a:rPr>
              <a:t>diversity</a:t>
            </a:r>
            <a:r>
              <a:rPr lang="en" sz="2200">
                <a:solidFill>
                  <a:srgbClr val="FFFFFF"/>
                </a:solidFill>
                <a:latin typeface="Source Sans Pro"/>
                <a:ea typeface="Source Sans Pro"/>
                <a:cs typeface="Source Sans Pro"/>
                <a:sym typeface="Source Sans Pro"/>
              </a:rPr>
              <a:t>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of articles </a:t>
            </a:r>
          </a:p>
          <a:p>
            <a:pPr lvl="0" rtl="0">
              <a:spcBef>
                <a:spcPts val="0"/>
              </a:spcBef>
              <a:buNone/>
            </a:pPr>
            <a:r>
              <a:t/>
            </a:r>
            <a:endParaRPr sz="2000">
              <a:solidFill>
                <a:srgbClr val="FFFFFF"/>
              </a:solidFill>
              <a:latin typeface="Arial"/>
              <a:ea typeface="Arial"/>
              <a:cs typeface="Arial"/>
              <a:sym typeface="Arial"/>
            </a:endParaRPr>
          </a:p>
        </p:txBody>
      </p:sp>
      <p:cxnSp>
        <p:nvCxnSpPr>
          <p:cNvPr id="136" name="Shape 136"/>
          <p:cNvCxnSpPr/>
          <p:nvPr/>
        </p:nvCxnSpPr>
        <p:spPr>
          <a:xfrm flipH="1" rot="10800000">
            <a:off x="2315700" y="2333475"/>
            <a:ext cx="3231900" cy="26400"/>
          </a:xfrm>
          <a:prstGeom prst="straightConnector1">
            <a:avLst/>
          </a:prstGeom>
          <a:noFill/>
          <a:ln cap="flat" cmpd="sng" w="38100">
            <a:solidFill>
              <a:srgbClr val="FFFFFF"/>
            </a:solidFill>
            <a:prstDash val="solid"/>
            <a:round/>
            <a:headEnd len="lg" w="lg" type="none"/>
            <a:tailEnd len="lg" w="lg" type="none"/>
          </a:ln>
        </p:spPr>
      </p:cxnSp>
      <p:sp>
        <p:nvSpPr>
          <p:cNvPr id="137" name="Shape 137"/>
          <p:cNvSpPr txBox="1"/>
          <p:nvPr>
            <p:ph idx="1" type="body"/>
          </p:nvPr>
        </p:nvSpPr>
        <p:spPr>
          <a:xfrm>
            <a:off x="5547600" y="920275"/>
            <a:ext cx="1452000" cy="4974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Simple</a:t>
            </a:r>
          </a:p>
          <a:p>
            <a:pPr lvl="0" rtl="0">
              <a:spcBef>
                <a:spcPts val="0"/>
              </a:spcBef>
              <a:buNone/>
            </a:pPr>
            <a:r>
              <a:t/>
            </a:r>
            <a:endParaRPr sz="3600">
              <a:solidFill>
                <a:srgbClr val="FFFFFF"/>
              </a:solidFill>
              <a:latin typeface="Arial"/>
              <a:ea typeface="Arial"/>
              <a:cs typeface="Arial"/>
              <a:sym typeface="Arial"/>
            </a:endParaRPr>
          </a:p>
        </p:txBody>
      </p:sp>
      <p:sp>
        <p:nvSpPr>
          <p:cNvPr id="138" name="Shape 138"/>
          <p:cNvSpPr txBox="1"/>
          <p:nvPr>
            <p:ph idx="1" type="body"/>
          </p:nvPr>
        </p:nvSpPr>
        <p:spPr>
          <a:xfrm>
            <a:off x="6640425" y="2323050"/>
            <a:ext cx="1452000" cy="4974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chemeClr val="lt1"/>
                </a:solidFill>
                <a:latin typeface="Source Sans Pro"/>
                <a:ea typeface="Source Sans Pro"/>
                <a:cs typeface="Source Sans Pro"/>
                <a:sym typeface="Source Sans Pro"/>
              </a:rPr>
              <a:t>Medium</a:t>
            </a:r>
          </a:p>
          <a:p>
            <a:pPr lvl="0" rtl="0" algn="ctr">
              <a:spcBef>
                <a:spcPts val="0"/>
              </a:spcBef>
              <a:spcAft>
                <a:spcPts val="0"/>
              </a:spcAft>
              <a:buNone/>
            </a:pPr>
            <a:r>
              <a:t/>
            </a:r>
            <a:endParaRPr sz="2200">
              <a:solidFill>
                <a:srgbClr val="FFFFFF"/>
              </a:solidFill>
              <a:latin typeface="Source Sans Pro"/>
              <a:ea typeface="Source Sans Pro"/>
              <a:cs typeface="Source Sans Pro"/>
              <a:sym typeface="Source Sans Pro"/>
            </a:endParaRPr>
          </a:p>
          <a:p>
            <a:pPr lvl="0" rtl="0">
              <a:spcBef>
                <a:spcPts val="0"/>
              </a:spcBef>
              <a:buNone/>
            </a:pPr>
            <a:r>
              <a:t/>
            </a:r>
            <a:endParaRPr sz="3600">
              <a:solidFill>
                <a:srgbClr val="FFFFFF"/>
              </a:solidFill>
              <a:latin typeface="Arial"/>
              <a:ea typeface="Arial"/>
              <a:cs typeface="Arial"/>
              <a:sym typeface="Arial"/>
            </a:endParaRPr>
          </a:p>
        </p:txBody>
      </p:sp>
      <p:sp>
        <p:nvSpPr>
          <p:cNvPr id="139" name="Shape 139"/>
          <p:cNvSpPr txBox="1"/>
          <p:nvPr>
            <p:ph idx="1" type="body"/>
          </p:nvPr>
        </p:nvSpPr>
        <p:spPr>
          <a:xfrm>
            <a:off x="1153175" y="2465925"/>
            <a:ext cx="5410800" cy="938700"/>
          </a:xfrm>
          <a:prstGeom prst="rect">
            <a:avLst/>
          </a:prstGeom>
          <a:noFill/>
        </p:spPr>
        <p:txBody>
          <a:bodyPr anchorCtr="0" anchor="t" bIns="91425" lIns="91425" rIns="91425" tIns="91425">
            <a:noAutofit/>
          </a:bodyPr>
          <a:lstStyle/>
          <a:p>
            <a:pPr lvl="0" rtl="0" algn="ctr">
              <a:lnSpc>
                <a:spcPct val="100000"/>
              </a:lnSpc>
              <a:spcBef>
                <a:spcPts val="0"/>
              </a:spcBef>
              <a:buNone/>
            </a:pPr>
            <a:r>
              <a:rPr lang="en" sz="2200">
                <a:solidFill>
                  <a:srgbClr val="FFFF00"/>
                </a:solidFill>
                <a:latin typeface="Source Sans Pro"/>
                <a:ea typeface="Source Sans Pro"/>
                <a:cs typeface="Source Sans Pro"/>
                <a:sym typeface="Source Sans Pro"/>
              </a:rPr>
              <a:t>Compare </a:t>
            </a:r>
            <a:r>
              <a:rPr lang="en" sz="2200">
                <a:solidFill>
                  <a:srgbClr val="FFFFFF"/>
                </a:solidFill>
                <a:latin typeface="Source Sans Pro"/>
                <a:ea typeface="Source Sans Pro"/>
                <a:cs typeface="Source Sans Pro"/>
                <a:sym typeface="Source Sans Pro"/>
              </a:rPr>
              <a:t>and </a:t>
            </a:r>
            <a:r>
              <a:rPr lang="en" sz="2200">
                <a:solidFill>
                  <a:srgbClr val="FFFF00"/>
                </a:solidFill>
                <a:latin typeface="Source Sans Pro"/>
                <a:ea typeface="Source Sans Pro"/>
                <a:cs typeface="Source Sans Pro"/>
                <a:sym typeface="Source Sans Pro"/>
              </a:rPr>
              <a:t>compete</a:t>
            </a:r>
            <a:r>
              <a:rPr lang="en" sz="2200">
                <a:solidFill>
                  <a:srgbClr val="FFFFFF"/>
                </a:solidFill>
                <a:latin typeface="Source Sans Pro"/>
                <a:ea typeface="Source Sans Pro"/>
                <a:cs typeface="Source Sans Pro"/>
                <a:sym typeface="Source Sans Pro"/>
              </a:rPr>
              <a:t> </a:t>
            </a:r>
          </a:p>
          <a:p>
            <a:pPr lvl="0" rtl="0" algn="ctr">
              <a:lnSpc>
                <a:spcPct val="100000"/>
              </a:lnSpc>
              <a:spcBef>
                <a:spcPts val="0"/>
              </a:spcBef>
              <a:buNone/>
            </a:pPr>
            <a:r>
              <a:rPr lang="en" sz="2200">
                <a:solidFill>
                  <a:srgbClr val="FFFFFF"/>
                </a:solidFill>
                <a:latin typeface="Source Sans Pro"/>
                <a:ea typeface="Source Sans Pro"/>
                <a:cs typeface="Source Sans Pro"/>
                <a:sym typeface="Source Sans Pro"/>
              </a:rPr>
              <a:t>with other users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p:nvPr/>
        </p:nvSpPr>
        <p:spPr>
          <a:xfrm>
            <a:off x="119250" y="138000"/>
            <a:ext cx="7587300" cy="4768200"/>
          </a:xfrm>
          <a:prstGeom prst="triangle">
            <a:avLst>
              <a:gd fmla="val 50219"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txBox="1"/>
          <p:nvPr>
            <p:ph idx="1" type="body"/>
          </p:nvPr>
        </p:nvSpPr>
        <p:spPr>
          <a:xfrm>
            <a:off x="2157450" y="582750"/>
            <a:ext cx="3548400" cy="16626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Set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goals for </a:t>
            </a:r>
          </a:p>
          <a:p>
            <a:pPr lvl="0" rtl="0" algn="ctr">
              <a:spcBef>
                <a:spcPts val="0"/>
              </a:spcBef>
              <a:spcAft>
                <a:spcPts val="0"/>
              </a:spcAft>
              <a:buNone/>
            </a:pPr>
            <a:r>
              <a:rPr lang="en" sz="2200">
                <a:solidFill>
                  <a:srgbClr val="FFFF00"/>
                </a:solidFill>
                <a:latin typeface="Source Sans Pro"/>
                <a:ea typeface="Source Sans Pro"/>
                <a:cs typeface="Source Sans Pro"/>
                <a:sym typeface="Source Sans Pro"/>
              </a:rPr>
              <a:t>quantity</a:t>
            </a:r>
            <a:r>
              <a:rPr lang="en" sz="2200">
                <a:solidFill>
                  <a:srgbClr val="FFFFFF"/>
                </a:solidFill>
                <a:latin typeface="Source Sans Pro"/>
                <a:ea typeface="Source Sans Pro"/>
                <a:cs typeface="Source Sans Pro"/>
                <a:sym typeface="Source Sans Pro"/>
              </a:rPr>
              <a:t>/ </a:t>
            </a:r>
            <a:r>
              <a:rPr lang="en" sz="2200">
                <a:solidFill>
                  <a:srgbClr val="FFFF00"/>
                </a:solidFill>
                <a:latin typeface="Source Sans Pro"/>
                <a:ea typeface="Source Sans Pro"/>
                <a:cs typeface="Source Sans Pro"/>
                <a:sym typeface="Source Sans Pro"/>
              </a:rPr>
              <a:t>diversity</a:t>
            </a:r>
            <a:r>
              <a:rPr lang="en" sz="2200">
                <a:solidFill>
                  <a:srgbClr val="FFFFFF"/>
                </a:solidFill>
                <a:latin typeface="Source Sans Pro"/>
                <a:ea typeface="Source Sans Pro"/>
                <a:cs typeface="Source Sans Pro"/>
                <a:sym typeface="Source Sans Pro"/>
              </a:rPr>
              <a:t>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of articles </a:t>
            </a:r>
          </a:p>
          <a:p>
            <a:pPr lvl="0" rtl="0">
              <a:spcBef>
                <a:spcPts val="0"/>
              </a:spcBef>
              <a:buNone/>
            </a:pPr>
            <a:r>
              <a:t/>
            </a:r>
            <a:endParaRPr sz="2000">
              <a:solidFill>
                <a:srgbClr val="FFFFFF"/>
              </a:solidFill>
              <a:latin typeface="Arial"/>
              <a:ea typeface="Arial"/>
              <a:cs typeface="Arial"/>
              <a:sym typeface="Arial"/>
            </a:endParaRPr>
          </a:p>
        </p:txBody>
      </p:sp>
      <p:cxnSp>
        <p:nvCxnSpPr>
          <p:cNvPr id="146" name="Shape 146"/>
          <p:cNvCxnSpPr/>
          <p:nvPr/>
        </p:nvCxnSpPr>
        <p:spPr>
          <a:xfrm flipH="1" rot="10800000">
            <a:off x="2315700" y="2333475"/>
            <a:ext cx="3231900" cy="26400"/>
          </a:xfrm>
          <a:prstGeom prst="straightConnector1">
            <a:avLst/>
          </a:prstGeom>
          <a:noFill/>
          <a:ln cap="flat" cmpd="sng" w="38100">
            <a:solidFill>
              <a:srgbClr val="FFFFFF"/>
            </a:solidFill>
            <a:prstDash val="solid"/>
            <a:round/>
            <a:headEnd len="lg" w="lg" type="none"/>
            <a:tailEnd len="lg" w="lg" type="none"/>
          </a:ln>
        </p:spPr>
      </p:cxnSp>
      <p:cxnSp>
        <p:nvCxnSpPr>
          <p:cNvPr id="147" name="Shape 147"/>
          <p:cNvCxnSpPr/>
          <p:nvPr/>
        </p:nvCxnSpPr>
        <p:spPr>
          <a:xfrm flipH="1" rot="10800000">
            <a:off x="1379025" y="3663075"/>
            <a:ext cx="5184900" cy="25200"/>
          </a:xfrm>
          <a:prstGeom prst="straightConnector1">
            <a:avLst/>
          </a:prstGeom>
          <a:noFill/>
          <a:ln cap="flat" cmpd="sng" w="38100">
            <a:solidFill>
              <a:srgbClr val="FFFFFF"/>
            </a:solidFill>
            <a:prstDash val="solid"/>
            <a:round/>
            <a:headEnd len="lg" w="lg" type="none"/>
            <a:tailEnd len="lg" w="lg" type="none"/>
          </a:ln>
        </p:spPr>
      </p:cxnSp>
      <p:sp>
        <p:nvSpPr>
          <p:cNvPr id="148" name="Shape 148"/>
          <p:cNvSpPr txBox="1"/>
          <p:nvPr>
            <p:ph idx="1" type="body"/>
          </p:nvPr>
        </p:nvSpPr>
        <p:spPr>
          <a:xfrm>
            <a:off x="1153175" y="3866950"/>
            <a:ext cx="5410800" cy="9387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Ensure that the user is </a:t>
            </a:r>
          </a:p>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aware of their </a:t>
            </a:r>
            <a:r>
              <a:rPr lang="en" sz="2200">
                <a:solidFill>
                  <a:srgbClr val="FFFF00"/>
                </a:solidFill>
                <a:latin typeface="Source Sans Pro"/>
                <a:ea typeface="Source Sans Pro"/>
                <a:cs typeface="Source Sans Pro"/>
                <a:sym typeface="Source Sans Pro"/>
              </a:rPr>
              <a:t>own biases </a:t>
            </a:r>
          </a:p>
          <a:p>
            <a:pPr lvl="0" rtl="0">
              <a:spcBef>
                <a:spcPts val="0"/>
              </a:spcBef>
              <a:buNone/>
            </a:pPr>
            <a:r>
              <a:t/>
            </a:r>
            <a:endParaRPr sz="3600">
              <a:solidFill>
                <a:srgbClr val="FFFFFF"/>
              </a:solidFill>
              <a:latin typeface="Arial"/>
              <a:ea typeface="Arial"/>
              <a:cs typeface="Arial"/>
              <a:sym typeface="Arial"/>
            </a:endParaRPr>
          </a:p>
        </p:txBody>
      </p:sp>
      <p:sp>
        <p:nvSpPr>
          <p:cNvPr id="149" name="Shape 149"/>
          <p:cNvSpPr txBox="1"/>
          <p:nvPr>
            <p:ph idx="1" type="body"/>
          </p:nvPr>
        </p:nvSpPr>
        <p:spPr>
          <a:xfrm>
            <a:off x="5547600" y="920275"/>
            <a:ext cx="1452000" cy="4974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rgbClr val="FFFFFF"/>
                </a:solidFill>
                <a:latin typeface="Source Sans Pro"/>
                <a:ea typeface="Source Sans Pro"/>
                <a:cs typeface="Source Sans Pro"/>
                <a:sym typeface="Source Sans Pro"/>
              </a:rPr>
              <a:t>Simple</a:t>
            </a:r>
          </a:p>
          <a:p>
            <a:pPr lvl="0" rtl="0">
              <a:spcBef>
                <a:spcPts val="0"/>
              </a:spcBef>
              <a:buNone/>
            </a:pPr>
            <a:r>
              <a:t/>
            </a:r>
            <a:endParaRPr sz="3600">
              <a:solidFill>
                <a:srgbClr val="FFFFFF"/>
              </a:solidFill>
              <a:latin typeface="Arial"/>
              <a:ea typeface="Arial"/>
              <a:cs typeface="Arial"/>
              <a:sym typeface="Arial"/>
            </a:endParaRPr>
          </a:p>
        </p:txBody>
      </p:sp>
      <p:sp>
        <p:nvSpPr>
          <p:cNvPr id="150" name="Shape 150"/>
          <p:cNvSpPr txBox="1"/>
          <p:nvPr>
            <p:ph idx="1" type="body"/>
          </p:nvPr>
        </p:nvSpPr>
        <p:spPr>
          <a:xfrm>
            <a:off x="6640425" y="2323050"/>
            <a:ext cx="1452000" cy="4974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chemeClr val="lt1"/>
                </a:solidFill>
                <a:latin typeface="Source Sans Pro"/>
                <a:ea typeface="Source Sans Pro"/>
                <a:cs typeface="Source Sans Pro"/>
                <a:sym typeface="Source Sans Pro"/>
              </a:rPr>
              <a:t>Medium</a:t>
            </a:r>
          </a:p>
          <a:p>
            <a:pPr lvl="0" rtl="0" algn="ctr">
              <a:spcBef>
                <a:spcPts val="0"/>
              </a:spcBef>
              <a:spcAft>
                <a:spcPts val="0"/>
              </a:spcAft>
              <a:buNone/>
            </a:pPr>
            <a:r>
              <a:t/>
            </a:r>
            <a:endParaRPr sz="2200">
              <a:solidFill>
                <a:srgbClr val="FFFFFF"/>
              </a:solidFill>
              <a:latin typeface="Source Sans Pro"/>
              <a:ea typeface="Source Sans Pro"/>
              <a:cs typeface="Source Sans Pro"/>
              <a:sym typeface="Source Sans Pro"/>
            </a:endParaRPr>
          </a:p>
          <a:p>
            <a:pPr lvl="0" rtl="0">
              <a:spcBef>
                <a:spcPts val="0"/>
              </a:spcBef>
              <a:buNone/>
            </a:pPr>
            <a:r>
              <a:t/>
            </a:r>
            <a:endParaRPr sz="3600">
              <a:solidFill>
                <a:srgbClr val="FFFFFF"/>
              </a:solidFill>
              <a:latin typeface="Arial"/>
              <a:ea typeface="Arial"/>
              <a:cs typeface="Arial"/>
              <a:sym typeface="Arial"/>
            </a:endParaRPr>
          </a:p>
        </p:txBody>
      </p:sp>
      <p:sp>
        <p:nvSpPr>
          <p:cNvPr id="151" name="Shape 151"/>
          <p:cNvSpPr txBox="1"/>
          <p:nvPr>
            <p:ph idx="1" type="body"/>
          </p:nvPr>
        </p:nvSpPr>
        <p:spPr>
          <a:xfrm>
            <a:off x="7394075" y="3940425"/>
            <a:ext cx="1575600" cy="497400"/>
          </a:xfrm>
          <a:prstGeom prst="rect">
            <a:avLst/>
          </a:prstGeom>
          <a:noFill/>
        </p:spPr>
        <p:txBody>
          <a:bodyPr anchorCtr="0" anchor="t" bIns="91425" lIns="91425" rIns="91425" tIns="91425">
            <a:noAutofit/>
          </a:bodyPr>
          <a:lstStyle/>
          <a:p>
            <a:pPr lvl="0" rtl="0" algn="ctr">
              <a:spcBef>
                <a:spcPts val="0"/>
              </a:spcBef>
              <a:spcAft>
                <a:spcPts val="0"/>
              </a:spcAft>
              <a:buNone/>
            </a:pPr>
            <a:r>
              <a:rPr lang="en" sz="2200">
                <a:solidFill>
                  <a:schemeClr val="lt1"/>
                </a:solidFill>
                <a:latin typeface="Source Sans Pro"/>
                <a:ea typeface="Source Sans Pro"/>
                <a:cs typeface="Source Sans Pro"/>
                <a:sym typeface="Source Sans Pro"/>
              </a:rPr>
              <a:t>Complex</a:t>
            </a:r>
          </a:p>
          <a:p>
            <a:pPr lvl="0" rtl="0" algn="ctr">
              <a:spcBef>
                <a:spcPts val="0"/>
              </a:spcBef>
              <a:spcAft>
                <a:spcPts val="0"/>
              </a:spcAft>
              <a:buNone/>
            </a:pPr>
            <a:r>
              <a:t/>
            </a:r>
            <a:endParaRPr sz="2200">
              <a:solidFill>
                <a:srgbClr val="FFFFFF"/>
              </a:solidFill>
              <a:latin typeface="Source Sans Pro"/>
              <a:ea typeface="Source Sans Pro"/>
              <a:cs typeface="Source Sans Pro"/>
              <a:sym typeface="Source Sans Pro"/>
            </a:endParaRPr>
          </a:p>
          <a:p>
            <a:pPr lvl="0" rtl="0">
              <a:spcBef>
                <a:spcPts val="0"/>
              </a:spcBef>
              <a:buNone/>
            </a:pPr>
            <a:r>
              <a:t/>
            </a:r>
            <a:endParaRPr sz="3600">
              <a:solidFill>
                <a:srgbClr val="FFFFFF"/>
              </a:solidFill>
              <a:latin typeface="Arial"/>
              <a:ea typeface="Arial"/>
              <a:cs typeface="Arial"/>
              <a:sym typeface="Arial"/>
            </a:endParaRPr>
          </a:p>
        </p:txBody>
      </p:sp>
      <p:sp>
        <p:nvSpPr>
          <p:cNvPr id="152" name="Shape 152"/>
          <p:cNvSpPr txBox="1"/>
          <p:nvPr>
            <p:ph idx="1" type="body"/>
          </p:nvPr>
        </p:nvSpPr>
        <p:spPr>
          <a:xfrm>
            <a:off x="1153175" y="2465925"/>
            <a:ext cx="5410800" cy="938700"/>
          </a:xfrm>
          <a:prstGeom prst="rect">
            <a:avLst/>
          </a:prstGeom>
          <a:noFill/>
        </p:spPr>
        <p:txBody>
          <a:bodyPr anchorCtr="0" anchor="t" bIns="91425" lIns="91425" rIns="91425" tIns="91425">
            <a:noAutofit/>
          </a:bodyPr>
          <a:lstStyle/>
          <a:p>
            <a:pPr lvl="0" algn="ctr">
              <a:lnSpc>
                <a:spcPct val="100000"/>
              </a:lnSpc>
              <a:spcBef>
                <a:spcPts val="0"/>
              </a:spcBef>
              <a:buNone/>
            </a:pPr>
            <a:r>
              <a:rPr lang="en" sz="2200">
                <a:solidFill>
                  <a:srgbClr val="FFFF00"/>
                </a:solidFill>
                <a:latin typeface="Source Sans Pro"/>
                <a:ea typeface="Source Sans Pro"/>
                <a:cs typeface="Source Sans Pro"/>
                <a:sym typeface="Source Sans Pro"/>
              </a:rPr>
              <a:t>Compare </a:t>
            </a:r>
            <a:r>
              <a:rPr lang="en" sz="2200">
                <a:solidFill>
                  <a:srgbClr val="FFFFFF"/>
                </a:solidFill>
                <a:latin typeface="Source Sans Pro"/>
                <a:ea typeface="Source Sans Pro"/>
                <a:cs typeface="Source Sans Pro"/>
                <a:sym typeface="Source Sans Pro"/>
              </a:rPr>
              <a:t>and </a:t>
            </a:r>
            <a:r>
              <a:rPr lang="en" sz="2200">
                <a:solidFill>
                  <a:srgbClr val="FFFF00"/>
                </a:solidFill>
                <a:latin typeface="Source Sans Pro"/>
                <a:ea typeface="Source Sans Pro"/>
                <a:cs typeface="Source Sans Pro"/>
                <a:sym typeface="Source Sans Pro"/>
              </a:rPr>
              <a:t>compete</a:t>
            </a:r>
            <a:r>
              <a:rPr lang="en" sz="2200">
                <a:solidFill>
                  <a:srgbClr val="FFFFFF"/>
                </a:solidFill>
                <a:latin typeface="Source Sans Pro"/>
                <a:ea typeface="Source Sans Pro"/>
                <a:cs typeface="Source Sans Pro"/>
                <a:sym typeface="Source Sans Pro"/>
              </a:rPr>
              <a:t> </a:t>
            </a:r>
          </a:p>
          <a:p>
            <a:pPr lvl="0" rtl="0" algn="ctr">
              <a:lnSpc>
                <a:spcPct val="100000"/>
              </a:lnSpc>
              <a:spcBef>
                <a:spcPts val="0"/>
              </a:spcBef>
              <a:buNone/>
            </a:pPr>
            <a:r>
              <a:rPr lang="en" sz="2200">
                <a:solidFill>
                  <a:srgbClr val="FFFFFF"/>
                </a:solidFill>
                <a:latin typeface="Source Sans Pro"/>
                <a:ea typeface="Source Sans Pro"/>
                <a:cs typeface="Source Sans Pro"/>
                <a:sym typeface="Source Sans Pro"/>
              </a:rPr>
              <a:t>with other users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ctrTitle"/>
          </p:nvPr>
        </p:nvSpPr>
        <p:spPr>
          <a:xfrm>
            <a:off x="232200" y="1682725"/>
            <a:ext cx="8520600" cy="1140600"/>
          </a:xfrm>
          <a:prstGeom prst="rect">
            <a:avLst/>
          </a:prstGeom>
        </p:spPr>
        <p:txBody>
          <a:bodyPr anchorCtr="0" anchor="b" bIns="91425" lIns="91425" rIns="91425" tIns="91425">
            <a:noAutofit/>
          </a:bodyPr>
          <a:lstStyle/>
          <a:p>
            <a:pPr lvl="0" rtl="0" algn="ctr">
              <a:spcBef>
                <a:spcPts val="0"/>
              </a:spcBef>
              <a:buNone/>
            </a:pPr>
            <a:r>
              <a:rPr b="1" lang="en"/>
              <a:t>UI Changes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cxnSp>
        <p:nvCxnSpPr>
          <p:cNvPr id="162" name="Shape 162"/>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63" name="Shape 163"/>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#1: </a:t>
            </a:r>
          </a:p>
        </p:txBody>
      </p:sp>
      <p:pic>
        <p:nvPicPr>
          <p:cNvPr id="164" name="Shape 164"/>
          <p:cNvPicPr preferRelativeResize="0"/>
          <p:nvPr/>
        </p:nvPicPr>
        <p:blipFill rotWithShape="1">
          <a:blip r:embed="rId3">
            <a:alphaModFix/>
          </a:blip>
          <a:srcRect b="7739" l="12714" r="11153" t="2782"/>
          <a:stretch/>
        </p:blipFill>
        <p:spPr>
          <a:xfrm rot="-5400000">
            <a:off x="874450" y="1982648"/>
            <a:ext cx="2249626" cy="3525177"/>
          </a:xfrm>
          <a:prstGeom prst="rect">
            <a:avLst/>
          </a:prstGeom>
          <a:noFill/>
          <a:ln>
            <a:noFill/>
          </a:ln>
        </p:spPr>
      </p:pic>
      <p:cxnSp>
        <p:nvCxnSpPr>
          <p:cNvPr id="165" name="Shape 165"/>
          <p:cNvCxnSpPr/>
          <p:nvPr/>
        </p:nvCxnSpPr>
        <p:spPr>
          <a:xfrm>
            <a:off x="1343525" y="3256825"/>
            <a:ext cx="1064100" cy="2100"/>
          </a:xfrm>
          <a:prstGeom prst="straightConnector1">
            <a:avLst/>
          </a:prstGeom>
          <a:noFill/>
          <a:ln cap="flat" cmpd="sng" w="28575">
            <a:solidFill>
              <a:srgbClr val="000000"/>
            </a:solidFill>
            <a:prstDash val="solid"/>
            <a:round/>
            <a:headEnd len="lg" w="lg" type="none"/>
            <a:tailEnd len="lg" w="lg" type="triangle"/>
          </a:ln>
        </p:spPr>
      </p:cxnSp>
      <p:sp>
        <p:nvSpPr>
          <p:cNvPr id="166" name="Shape 166"/>
          <p:cNvSpPr txBox="1"/>
          <p:nvPr/>
        </p:nvSpPr>
        <p:spPr>
          <a:xfrm>
            <a:off x="389075" y="1379575"/>
            <a:ext cx="2480700" cy="9384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View Friends’ Articles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cxnSp>
        <p:nvCxnSpPr>
          <p:cNvPr id="171" name="Shape 171"/>
          <p:cNvCxnSpPr/>
          <p:nvPr/>
        </p:nvCxnSpPr>
        <p:spPr>
          <a:xfrm>
            <a:off x="-16375" y="1015600"/>
            <a:ext cx="9205800" cy="32700"/>
          </a:xfrm>
          <a:prstGeom prst="straightConnector1">
            <a:avLst/>
          </a:prstGeom>
          <a:noFill/>
          <a:ln cap="flat" cmpd="sng" w="28575">
            <a:solidFill>
              <a:schemeClr val="lt2"/>
            </a:solidFill>
            <a:prstDash val="solid"/>
            <a:round/>
            <a:headEnd len="lg" w="lg" type="none"/>
            <a:tailEnd len="lg" w="lg" type="none"/>
          </a:ln>
        </p:spPr>
      </p:cxnSp>
      <p:sp>
        <p:nvSpPr>
          <p:cNvPr id="172" name="Shape 172"/>
          <p:cNvSpPr txBox="1"/>
          <p:nvPr>
            <p:ph type="title"/>
          </p:nvPr>
        </p:nvSpPr>
        <p:spPr>
          <a:xfrm>
            <a:off x="326225" y="102125"/>
            <a:ext cx="8520600" cy="913500"/>
          </a:xfrm>
          <a:prstGeom prst="rect">
            <a:avLst/>
          </a:prstGeom>
        </p:spPr>
        <p:txBody>
          <a:bodyPr anchorCtr="0" anchor="t" bIns="91425" lIns="91425" rIns="91425" tIns="91425">
            <a:noAutofit/>
          </a:bodyPr>
          <a:lstStyle/>
          <a:p>
            <a:pPr lvl="0" rtl="0">
              <a:spcBef>
                <a:spcPts val="0"/>
              </a:spcBef>
              <a:buNone/>
            </a:pPr>
            <a:r>
              <a:rPr b="1" lang="en" sz="4800">
                <a:solidFill>
                  <a:schemeClr val="lt1"/>
                </a:solidFill>
              </a:rPr>
              <a:t>UI Change #1: </a:t>
            </a:r>
          </a:p>
        </p:txBody>
      </p:sp>
      <p:pic>
        <p:nvPicPr>
          <p:cNvPr id="173" name="Shape 173"/>
          <p:cNvPicPr preferRelativeResize="0"/>
          <p:nvPr/>
        </p:nvPicPr>
        <p:blipFill rotWithShape="1">
          <a:blip r:embed="rId3">
            <a:alphaModFix/>
          </a:blip>
          <a:srcRect b="16823" l="8361" r="5439" t="12961"/>
          <a:stretch/>
        </p:blipFill>
        <p:spPr>
          <a:xfrm rot="-5400000">
            <a:off x="5448564" y="1488636"/>
            <a:ext cx="3258049" cy="3538477"/>
          </a:xfrm>
          <a:prstGeom prst="rect">
            <a:avLst/>
          </a:prstGeom>
          <a:noFill/>
          <a:ln>
            <a:noFill/>
          </a:ln>
        </p:spPr>
      </p:pic>
      <p:pic>
        <p:nvPicPr>
          <p:cNvPr id="174" name="Shape 174"/>
          <p:cNvPicPr preferRelativeResize="0"/>
          <p:nvPr/>
        </p:nvPicPr>
        <p:blipFill rotWithShape="1">
          <a:blip r:embed="rId4">
            <a:alphaModFix/>
          </a:blip>
          <a:srcRect b="7739" l="12714" r="11153" t="2782"/>
          <a:stretch/>
        </p:blipFill>
        <p:spPr>
          <a:xfrm rot="-5400000">
            <a:off x="874450" y="1982648"/>
            <a:ext cx="2249626" cy="3525177"/>
          </a:xfrm>
          <a:prstGeom prst="rect">
            <a:avLst/>
          </a:prstGeom>
          <a:noFill/>
          <a:ln>
            <a:noFill/>
          </a:ln>
        </p:spPr>
      </p:pic>
      <p:cxnSp>
        <p:nvCxnSpPr>
          <p:cNvPr id="175" name="Shape 175"/>
          <p:cNvCxnSpPr/>
          <p:nvPr/>
        </p:nvCxnSpPr>
        <p:spPr>
          <a:xfrm flipH="1" rot="10800000">
            <a:off x="7368175" y="2188575"/>
            <a:ext cx="584100" cy="37500"/>
          </a:xfrm>
          <a:prstGeom prst="straightConnector1">
            <a:avLst/>
          </a:prstGeom>
          <a:noFill/>
          <a:ln cap="flat" cmpd="sng" w="28575">
            <a:solidFill>
              <a:srgbClr val="000000"/>
            </a:solidFill>
            <a:prstDash val="solid"/>
            <a:round/>
            <a:headEnd len="lg" w="lg" type="none"/>
            <a:tailEnd len="lg" w="lg" type="triangle"/>
          </a:ln>
        </p:spPr>
      </p:cxnSp>
      <p:cxnSp>
        <p:nvCxnSpPr>
          <p:cNvPr id="176" name="Shape 176"/>
          <p:cNvCxnSpPr/>
          <p:nvPr/>
        </p:nvCxnSpPr>
        <p:spPr>
          <a:xfrm flipH="1" rot="10800000">
            <a:off x="3116475" y="2918275"/>
            <a:ext cx="2634900" cy="676200"/>
          </a:xfrm>
          <a:prstGeom prst="straightConnector1">
            <a:avLst/>
          </a:prstGeom>
          <a:noFill/>
          <a:ln cap="flat" cmpd="sng" w="28575">
            <a:solidFill>
              <a:srgbClr val="000000"/>
            </a:solidFill>
            <a:prstDash val="solid"/>
            <a:round/>
            <a:headEnd len="lg" w="lg" type="none"/>
            <a:tailEnd len="lg" w="lg" type="triangle"/>
          </a:ln>
        </p:spPr>
      </p:cxnSp>
      <p:cxnSp>
        <p:nvCxnSpPr>
          <p:cNvPr id="177" name="Shape 177"/>
          <p:cNvCxnSpPr/>
          <p:nvPr/>
        </p:nvCxnSpPr>
        <p:spPr>
          <a:xfrm>
            <a:off x="1343525" y="3256825"/>
            <a:ext cx="1064100" cy="2100"/>
          </a:xfrm>
          <a:prstGeom prst="straightConnector1">
            <a:avLst/>
          </a:prstGeom>
          <a:noFill/>
          <a:ln cap="flat" cmpd="sng" w="28575">
            <a:solidFill>
              <a:srgbClr val="000000"/>
            </a:solidFill>
            <a:prstDash val="solid"/>
            <a:round/>
            <a:headEnd len="lg" w="lg" type="none"/>
            <a:tailEnd len="lg" w="lg" type="triangle"/>
          </a:ln>
        </p:spPr>
      </p:cxnSp>
      <p:sp>
        <p:nvSpPr>
          <p:cNvPr id="178" name="Shape 178"/>
          <p:cNvSpPr txBox="1"/>
          <p:nvPr/>
        </p:nvSpPr>
        <p:spPr>
          <a:xfrm>
            <a:off x="389075" y="1379575"/>
            <a:ext cx="2480700" cy="5565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Source Sans Pro"/>
                <a:ea typeface="Source Sans Pro"/>
                <a:cs typeface="Source Sans Pro"/>
                <a:sym typeface="Source Sans Pro"/>
              </a:rPr>
              <a:t>View Friends’ Articles</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